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9" r:id="rId5"/>
    <p:sldId id="258" r:id="rId6"/>
    <p:sldId id="260" r:id="rId7"/>
    <p:sldId id="261" r:id="rId8"/>
    <p:sldId id="262" r:id="rId9"/>
    <p:sldId id="263" r:id="rId10"/>
    <p:sldId id="264" r:id="rId11"/>
    <p:sldId id="265" r:id="rId12"/>
    <p:sldId id="290" r:id="rId13"/>
    <p:sldId id="268" r:id="rId14"/>
    <p:sldId id="280" r:id="rId15"/>
    <p:sldId id="266" r:id="rId16"/>
    <p:sldId id="282" r:id="rId17"/>
    <p:sldId id="269" r:id="rId18"/>
    <p:sldId id="283" r:id="rId19"/>
    <p:sldId id="267" r:id="rId20"/>
    <p:sldId id="284" r:id="rId21"/>
    <p:sldId id="270" r:id="rId22"/>
    <p:sldId id="281" r:id="rId23"/>
    <p:sldId id="273" r:id="rId24"/>
    <p:sldId id="274" r:id="rId25"/>
    <p:sldId id="279" r:id="rId26"/>
    <p:sldId id="275" r:id="rId27"/>
    <p:sldId id="285" r:id="rId28"/>
    <p:sldId id="276" r:id="rId29"/>
    <p:sldId id="277" r:id="rId30"/>
    <p:sldId id="278" r:id="rId31"/>
    <p:sldId id="286" r:id="rId32"/>
    <p:sldId id="289" r:id="rId33"/>
    <p:sldId id="287" r:id="rId34"/>
    <p:sldId id="28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4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17721C-919B-4C85-991C-114DE151B974}" type="doc">
      <dgm:prSet loTypeId="urn:microsoft.com/office/officeart/2009/3/layout/SnapshotPictureList" loCatId="picture" qsTypeId="urn:microsoft.com/office/officeart/2005/8/quickstyle/simple1" qsCatId="simple" csTypeId="urn:microsoft.com/office/officeart/2005/8/colors/accent6_5" csCatId="accent6" phldr="1"/>
      <dgm:spPr/>
      <dgm:t>
        <a:bodyPr/>
        <a:lstStyle/>
        <a:p>
          <a:endParaRPr lang="en-US"/>
        </a:p>
      </dgm:t>
    </dgm:pt>
    <dgm:pt modelId="{5989038B-AEFE-4DCF-81CD-C34BBE313A09}">
      <dgm:prSet phldrT="[نص]" phldr="1"/>
      <dgm:spPr/>
      <dgm:t>
        <a:bodyPr/>
        <a:lstStyle/>
        <a:p>
          <a:endParaRPr lang="en-US"/>
        </a:p>
      </dgm:t>
    </dgm:pt>
    <dgm:pt modelId="{1B2B11AE-F01E-4979-BFCE-87B6D5A195CA}" type="sibTrans" cxnId="{084582EE-39C5-43E4-9AD8-18692BC74ADC}">
      <dgm:prSet/>
      <dgm:spPr/>
      <dgm:t>
        <a:bodyPr/>
        <a:lstStyle/>
        <a:p>
          <a:endParaRPr lang="en-US"/>
        </a:p>
      </dgm:t>
    </dgm:pt>
    <dgm:pt modelId="{458D670A-50F3-4990-A49B-441517D0B092}" type="parTrans" cxnId="{084582EE-39C5-43E4-9AD8-18692BC74ADC}">
      <dgm:prSet/>
      <dgm:spPr/>
      <dgm:t>
        <a:bodyPr/>
        <a:lstStyle/>
        <a:p>
          <a:endParaRPr lang="en-US"/>
        </a:p>
      </dgm:t>
    </dgm:pt>
    <dgm:pt modelId="{16B2294D-D12D-4057-B4B6-DDD4FA0D61BF}" type="pres">
      <dgm:prSet presAssocID="{7517721C-919B-4C85-991C-114DE151B974}" presName="Name0" presStyleCnt="0">
        <dgm:presLayoutVars>
          <dgm:chMax/>
          <dgm:chPref/>
          <dgm:dir/>
          <dgm:animLvl val="lvl"/>
        </dgm:presLayoutVars>
      </dgm:prSet>
      <dgm:spPr/>
      <dgm:t>
        <a:bodyPr/>
        <a:lstStyle/>
        <a:p>
          <a:endParaRPr lang="en-US"/>
        </a:p>
      </dgm:t>
    </dgm:pt>
    <dgm:pt modelId="{19EABE6C-2429-4898-8193-2F32779933CA}" type="pres">
      <dgm:prSet presAssocID="{5989038B-AEFE-4DCF-81CD-C34BBE313A09}" presName="composite" presStyleCnt="0"/>
      <dgm:spPr/>
    </dgm:pt>
    <dgm:pt modelId="{F68C3761-5043-451A-BB68-831088FD098B}" type="pres">
      <dgm:prSet presAssocID="{5989038B-AEFE-4DCF-81CD-C34BBE313A09}" presName="ParentAccentShape" presStyleLbl="trBgShp" presStyleIdx="0" presStyleCnt="1"/>
      <dgm:spPr/>
    </dgm:pt>
    <dgm:pt modelId="{CDAD3B86-F239-4E3E-B2FA-C8FCB663DA4F}" type="pres">
      <dgm:prSet presAssocID="{5989038B-AEFE-4DCF-81CD-C34BBE313A09}" presName="ParentText" presStyleLbl="revTx" presStyleIdx="0" presStyleCnt="2">
        <dgm:presLayoutVars>
          <dgm:chMax val="1"/>
          <dgm:chPref val="1"/>
          <dgm:bulletEnabled val="1"/>
        </dgm:presLayoutVars>
      </dgm:prSet>
      <dgm:spPr/>
      <dgm:t>
        <a:bodyPr/>
        <a:lstStyle/>
        <a:p>
          <a:endParaRPr lang="en-US"/>
        </a:p>
      </dgm:t>
    </dgm:pt>
    <dgm:pt modelId="{522C6B4A-0E93-464D-862A-2080E5DDE820}" type="pres">
      <dgm:prSet presAssocID="{5989038B-AEFE-4DCF-81CD-C34BBE313A09}" presName="ChildText" presStyleLbl="revTx" presStyleIdx="1" presStyleCnt="2">
        <dgm:presLayoutVars>
          <dgm:chMax val="0"/>
          <dgm:chPref val="0"/>
        </dgm:presLayoutVars>
      </dgm:prSet>
      <dgm:spPr/>
    </dgm:pt>
    <dgm:pt modelId="{9F1D2EC8-CE15-470C-8E2C-4F010C63F6AB}" type="pres">
      <dgm:prSet presAssocID="{5989038B-AEFE-4DCF-81CD-C34BBE313A09}" presName="ChildAccentShape" presStyleLbl="trBgShp" presStyleIdx="0" presStyleCnt="1"/>
      <dgm:spPr/>
    </dgm:pt>
    <dgm:pt modelId="{35A69326-EFB1-4711-80AC-8B593AF69AA4}" type="pres">
      <dgm:prSet presAssocID="{5989038B-AEFE-4DCF-81CD-C34BBE313A09}" presName="Image" presStyleLbl="alignImgPlace1" presStyleIdx="0" presStyleCnt="1"/>
      <dgm:spPr/>
    </dgm:pt>
  </dgm:ptLst>
  <dgm:cxnLst>
    <dgm:cxn modelId="{084582EE-39C5-43E4-9AD8-18692BC74ADC}" srcId="{7517721C-919B-4C85-991C-114DE151B974}" destId="{5989038B-AEFE-4DCF-81CD-C34BBE313A09}" srcOrd="0" destOrd="0" parTransId="{458D670A-50F3-4990-A49B-441517D0B092}" sibTransId="{1B2B11AE-F01E-4979-BFCE-87B6D5A195CA}"/>
    <dgm:cxn modelId="{FB25E40B-2D8F-41EE-9AC2-AF7C8AB520B6}" type="presOf" srcId="{5989038B-AEFE-4DCF-81CD-C34BBE313A09}" destId="{CDAD3B86-F239-4E3E-B2FA-C8FCB663DA4F}" srcOrd="0" destOrd="0" presId="urn:microsoft.com/office/officeart/2009/3/layout/SnapshotPictureList"/>
    <dgm:cxn modelId="{AA7EF0D3-FA8D-46B6-BAB7-8B1F5B8C50FF}" type="presOf" srcId="{7517721C-919B-4C85-991C-114DE151B974}" destId="{16B2294D-D12D-4057-B4B6-DDD4FA0D61BF}" srcOrd="0" destOrd="0" presId="urn:microsoft.com/office/officeart/2009/3/layout/SnapshotPictureList"/>
    <dgm:cxn modelId="{594859BF-48F5-4D62-9673-775EEB221BA6}" type="presParOf" srcId="{16B2294D-D12D-4057-B4B6-DDD4FA0D61BF}" destId="{19EABE6C-2429-4898-8193-2F32779933CA}" srcOrd="0" destOrd="0" presId="urn:microsoft.com/office/officeart/2009/3/layout/SnapshotPictureList"/>
    <dgm:cxn modelId="{84FF86BC-D6CC-4177-A3F0-AD8ECFEE265D}" type="presParOf" srcId="{19EABE6C-2429-4898-8193-2F32779933CA}" destId="{F68C3761-5043-451A-BB68-831088FD098B}" srcOrd="0" destOrd="0" presId="urn:microsoft.com/office/officeart/2009/3/layout/SnapshotPictureList"/>
    <dgm:cxn modelId="{452A748C-28FA-4344-BFC5-8D479F3A5DBF}" type="presParOf" srcId="{19EABE6C-2429-4898-8193-2F32779933CA}" destId="{CDAD3B86-F239-4E3E-B2FA-C8FCB663DA4F}" srcOrd="1" destOrd="0" presId="urn:microsoft.com/office/officeart/2009/3/layout/SnapshotPictureList"/>
    <dgm:cxn modelId="{84232266-C434-4D59-BA96-1F115618DC90}" type="presParOf" srcId="{19EABE6C-2429-4898-8193-2F32779933CA}" destId="{522C6B4A-0E93-464D-862A-2080E5DDE820}" srcOrd="2" destOrd="0" presId="urn:microsoft.com/office/officeart/2009/3/layout/SnapshotPictureList"/>
    <dgm:cxn modelId="{ED1BB99F-DDC4-4759-AAFF-BE1C56EAAA2D}" type="presParOf" srcId="{19EABE6C-2429-4898-8193-2F32779933CA}" destId="{9F1D2EC8-CE15-470C-8E2C-4F010C63F6AB}" srcOrd="3" destOrd="0" presId="urn:microsoft.com/office/officeart/2009/3/layout/SnapshotPictureList"/>
    <dgm:cxn modelId="{92363C26-0519-49E0-AD87-723F03C28213}" type="presParOf" srcId="{19EABE6C-2429-4898-8193-2F32779933CA}" destId="{35A69326-EFB1-4711-80AC-8B593AF69AA4}"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9AB920-4715-46BC-B29C-33221162B154}" type="doc">
      <dgm:prSet loTypeId="urn:microsoft.com/office/officeart/2005/8/layout/process4" loCatId="list" qsTypeId="urn:microsoft.com/office/officeart/2005/8/quickstyle/simple4" qsCatId="simple" csTypeId="urn:microsoft.com/office/officeart/2005/8/colors/colorful5" csCatId="colorful" phldr="1"/>
      <dgm:spPr/>
      <dgm:t>
        <a:bodyPr/>
        <a:lstStyle/>
        <a:p>
          <a:endParaRPr lang="en-US"/>
        </a:p>
      </dgm:t>
    </dgm:pt>
    <dgm:pt modelId="{CA377EC7-96DB-46D4-B8DF-7DEB64038B32}">
      <dgm:prSet phldrT="[نص]" phldr="1"/>
      <dgm:spPr/>
      <dgm:t>
        <a:bodyPr/>
        <a:lstStyle/>
        <a:p>
          <a:endParaRPr lang="en-US" b="1" dirty="0"/>
        </a:p>
      </dgm:t>
    </dgm:pt>
    <dgm:pt modelId="{F8753259-534F-4B91-892D-6518A79DCF0E}" type="parTrans" cxnId="{1544269B-CD01-4F98-BA7B-727FEF826EC9}">
      <dgm:prSet/>
      <dgm:spPr/>
      <dgm:t>
        <a:bodyPr/>
        <a:lstStyle/>
        <a:p>
          <a:endParaRPr lang="en-US" b="1"/>
        </a:p>
      </dgm:t>
    </dgm:pt>
    <dgm:pt modelId="{D9EAADE7-65A4-4FF0-B153-89DDE6399751}" type="sibTrans" cxnId="{1544269B-CD01-4F98-BA7B-727FEF826EC9}">
      <dgm:prSet/>
      <dgm:spPr/>
      <dgm:t>
        <a:bodyPr/>
        <a:lstStyle/>
        <a:p>
          <a:endParaRPr lang="en-US" b="1"/>
        </a:p>
      </dgm:t>
    </dgm:pt>
    <dgm:pt modelId="{2F9CF050-F181-4332-A625-494765130B15}">
      <dgm:prSet phldrT="[نص]" phldr="1"/>
      <dgm:spPr/>
      <dgm:t>
        <a:bodyPr/>
        <a:lstStyle/>
        <a:p>
          <a:endParaRPr lang="en-US" b="1" dirty="0"/>
        </a:p>
      </dgm:t>
    </dgm:pt>
    <dgm:pt modelId="{70944561-B3C0-4482-9902-6E6DFBBE491A}" type="parTrans" cxnId="{99956D4C-2173-4FF4-BC8A-32D7BBCCD785}">
      <dgm:prSet/>
      <dgm:spPr/>
      <dgm:t>
        <a:bodyPr/>
        <a:lstStyle/>
        <a:p>
          <a:endParaRPr lang="en-US" b="1"/>
        </a:p>
      </dgm:t>
    </dgm:pt>
    <dgm:pt modelId="{BD6D3BB7-4EDF-4860-9F97-9CF0978C7037}" type="sibTrans" cxnId="{99956D4C-2173-4FF4-BC8A-32D7BBCCD785}">
      <dgm:prSet/>
      <dgm:spPr/>
      <dgm:t>
        <a:bodyPr/>
        <a:lstStyle/>
        <a:p>
          <a:endParaRPr lang="en-US" b="1"/>
        </a:p>
      </dgm:t>
    </dgm:pt>
    <dgm:pt modelId="{B19F2557-F7BE-4E28-8416-B775AA17A793}">
      <dgm:prSet phldrT="[نص]" phldr="1"/>
      <dgm:spPr/>
      <dgm:t>
        <a:bodyPr/>
        <a:lstStyle/>
        <a:p>
          <a:endParaRPr lang="en-US" b="1" dirty="0"/>
        </a:p>
      </dgm:t>
    </dgm:pt>
    <dgm:pt modelId="{A57D844E-A61D-4A4F-AA80-CFDD5F4CEF6A}" type="parTrans" cxnId="{7D15BDED-16DD-40D1-9D4A-C7F60B2439C7}">
      <dgm:prSet/>
      <dgm:spPr/>
      <dgm:t>
        <a:bodyPr/>
        <a:lstStyle/>
        <a:p>
          <a:endParaRPr lang="en-US" b="1"/>
        </a:p>
      </dgm:t>
    </dgm:pt>
    <dgm:pt modelId="{1FA08633-D3B8-4C64-9524-931E3A93FE69}" type="sibTrans" cxnId="{7D15BDED-16DD-40D1-9D4A-C7F60B2439C7}">
      <dgm:prSet/>
      <dgm:spPr/>
      <dgm:t>
        <a:bodyPr/>
        <a:lstStyle/>
        <a:p>
          <a:endParaRPr lang="en-US" b="1"/>
        </a:p>
      </dgm:t>
    </dgm:pt>
    <dgm:pt modelId="{29D3F85E-15D1-44C2-8891-88025473245D}">
      <dgm:prSet/>
      <dgm:spPr/>
      <dgm:t>
        <a:bodyPr/>
        <a:lstStyle/>
        <a:p>
          <a:r>
            <a:rPr lang="ar-IQ" b="1" dirty="0" smtClean="0">
              <a:latin typeface="Calibri"/>
              <a:ea typeface="Calibri"/>
              <a:cs typeface="Arial"/>
            </a:rPr>
            <a:t>تقع بين </a:t>
          </a:r>
          <a:r>
            <a:rPr lang="en-US" b="1" dirty="0" smtClean="0">
              <a:latin typeface="Calibri"/>
              <a:ea typeface="Calibri"/>
              <a:cs typeface="Arial"/>
            </a:rPr>
            <a:t>prokaryotic &amp; eukaryotic</a:t>
          </a:r>
          <a:r>
            <a:rPr lang="ar-IQ" b="1" dirty="0" smtClean="0">
              <a:latin typeface="Calibri"/>
              <a:ea typeface="Calibri"/>
              <a:cs typeface="Arial"/>
            </a:rPr>
            <a:t> 1. هي حيوانات مجهرية </a:t>
          </a:r>
          <a:r>
            <a:rPr lang="ar-IQ" b="1" dirty="0" smtClean="0">
              <a:solidFill>
                <a:srgbClr val="FF0000"/>
              </a:solidFill>
              <a:latin typeface="Calibri"/>
              <a:ea typeface="Calibri"/>
              <a:cs typeface="Arial"/>
            </a:rPr>
            <a:t>مكونة من خلية </a:t>
          </a:r>
          <a:r>
            <a:rPr lang="ar-IQ" b="1" smtClean="0">
              <a:solidFill>
                <a:srgbClr val="FF0000"/>
              </a:solidFill>
              <a:latin typeface="Calibri"/>
              <a:ea typeface="Calibri"/>
              <a:cs typeface="Arial"/>
            </a:rPr>
            <a:t>واحدة </a:t>
          </a:r>
          <a:r>
            <a:rPr lang="ar-IQ" b="1" smtClean="0">
              <a:latin typeface="Calibri"/>
              <a:ea typeface="Calibri"/>
              <a:cs typeface="Arial"/>
            </a:rPr>
            <a:t>تحوي على </a:t>
          </a:r>
          <a:r>
            <a:rPr lang="ar-IQ" b="1" dirty="0" err="1" smtClean="0">
              <a:latin typeface="Calibri"/>
              <a:ea typeface="Calibri"/>
              <a:cs typeface="Arial"/>
            </a:rPr>
            <a:t>عضيات</a:t>
          </a:r>
          <a:r>
            <a:rPr lang="ar-IQ" b="1" dirty="0" smtClean="0">
              <a:latin typeface="Calibri"/>
              <a:ea typeface="Calibri"/>
              <a:cs typeface="Arial"/>
            </a:rPr>
            <a:t> </a:t>
          </a:r>
          <a:r>
            <a:rPr lang="en-US" b="1" dirty="0" smtClean="0">
              <a:latin typeface="Calibri"/>
              <a:ea typeface="Calibri"/>
              <a:cs typeface="Arial"/>
            </a:rPr>
            <a:t>organelles</a:t>
          </a:r>
          <a:r>
            <a:rPr lang="en-US" b="1" dirty="0" smtClean="0">
              <a:latin typeface="Arial"/>
              <a:ea typeface="Calibri"/>
            </a:rPr>
            <a:t> </a:t>
          </a:r>
          <a:r>
            <a:rPr lang="ar-IQ" b="1" dirty="0" smtClean="0">
              <a:latin typeface="Arial"/>
              <a:ea typeface="Calibri"/>
            </a:rPr>
            <a:t>تقوم بجميع الفعاليات الحيوية التي تقوم بها الكائنات المتعددة الخلايا </a:t>
          </a:r>
          <a:r>
            <a:rPr lang="en-US" b="1" dirty="0" err="1" smtClean="0">
              <a:latin typeface="Calibri"/>
              <a:ea typeface="Calibri"/>
              <a:cs typeface="Arial"/>
            </a:rPr>
            <a:t>Metazoa</a:t>
          </a:r>
          <a:r>
            <a:rPr lang="ar-IQ" b="1" dirty="0" smtClean="0">
              <a:latin typeface="Calibri"/>
              <a:ea typeface="Calibri"/>
              <a:cs typeface="Arial"/>
            </a:rPr>
            <a:t> </a:t>
          </a:r>
          <a:endParaRPr lang="en-US" b="1" dirty="0"/>
        </a:p>
      </dgm:t>
    </dgm:pt>
    <dgm:pt modelId="{45CF28CA-59E8-4076-A139-D3F1E1820A6A}" type="parTrans" cxnId="{5B117BB1-4A30-4E3A-B92F-85ECCFE3F626}">
      <dgm:prSet/>
      <dgm:spPr/>
      <dgm:t>
        <a:bodyPr/>
        <a:lstStyle/>
        <a:p>
          <a:endParaRPr lang="en-US" b="1"/>
        </a:p>
      </dgm:t>
    </dgm:pt>
    <dgm:pt modelId="{865A15E5-D8F5-49DC-9629-B1B15F6E93DF}" type="sibTrans" cxnId="{5B117BB1-4A30-4E3A-B92F-85ECCFE3F626}">
      <dgm:prSet/>
      <dgm:spPr/>
      <dgm:t>
        <a:bodyPr/>
        <a:lstStyle/>
        <a:p>
          <a:endParaRPr lang="en-US" b="1"/>
        </a:p>
      </dgm:t>
    </dgm:pt>
    <dgm:pt modelId="{716B46B1-2531-46AC-AE8F-A08EFC86514E}">
      <dgm:prSet/>
      <dgm:spPr/>
      <dgm:t>
        <a:bodyPr/>
        <a:lstStyle/>
        <a:p>
          <a:pPr rtl="1"/>
          <a:r>
            <a:rPr lang="ar-IQ" b="1" dirty="0" smtClean="0">
              <a:latin typeface="Calibri"/>
              <a:ea typeface="Calibri"/>
              <a:cs typeface="Arial"/>
            </a:rPr>
            <a:t>2.  </a:t>
          </a:r>
          <a:r>
            <a:rPr lang="ar-IQ" b="1" dirty="0" smtClean="0">
              <a:solidFill>
                <a:srgbClr val="FF0000"/>
              </a:solidFill>
              <a:latin typeface="Calibri"/>
              <a:ea typeface="Calibri"/>
              <a:cs typeface="Arial"/>
            </a:rPr>
            <a:t>اكتشفها</a:t>
          </a:r>
          <a:r>
            <a:rPr lang="ar-IQ" b="1" dirty="0" smtClean="0">
              <a:latin typeface="Calibri"/>
              <a:ea typeface="Calibri"/>
              <a:cs typeface="Arial"/>
            </a:rPr>
            <a:t>  العالم الهولندي </a:t>
          </a:r>
          <a:r>
            <a:rPr lang="ar-IQ" b="1" dirty="0" err="1" smtClean="0">
              <a:latin typeface="Calibri"/>
              <a:ea typeface="Calibri"/>
              <a:cs typeface="Arial"/>
            </a:rPr>
            <a:t>انتوني</a:t>
          </a:r>
          <a:r>
            <a:rPr lang="ar-IQ" b="1" dirty="0" smtClean="0">
              <a:latin typeface="Calibri"/>
              <a:ea typeface="Calibri"/>
              <a:cs typeface="Arial"/>
            </a:rPr>
            <a:t> </a:t>
          </a:r>
          <a:r>
            <a:rPr lang="ar-IQ" b="1" dirty="0" err="1" smtClean="0">
              <a:latin typeface="Calibri"/>
              <a:ea typeface="Calibri"/>
              <a:cs typeface="Arial"/>
            </a:rPr>
            <a:t>ليفينهوك</a:t>
          </a:r>
          <a:r>
            <a:rPr lang="ar-IQ" b="1" dirty="0" smtClean="0">
              <a:latin typeface="Calibri"/>
              <a:ea typeface="Calibri"/>
              <a:cs typeface="Arial"/>
            </a:rPr>
            <a:t> </a:t>
          </a:r>
          <a:r>
            <a:rPr lang="en-US" b="1" dirty="0" smtClean="0">
              <a:latin typeface="Calibri"/>
              <a:ea typeface="Calibri"/>
              <a:cs typeface="Arial"/>
            </a:rPr>
            <a:t>Antony Van Leeuwenhoek</a:t>
          </a:r>
          <a:r>
            <a:rPr lang="ar-IQ" b="1" dirty="0" smtClean="0">
              <a:latin typeface="Calibri"/>
              <a:ea typeface="Calibri"/>
              <a:cs typeface="Arial"/>
            </a:rPr>
            <a:t> عام 1632- 1723  الذي استعمل المجهر </a:t>
          </a:r>
          <a:r>
            <a:rPr lang="en-US" b="1" dirty="0" smtClean="0">
              <a:latin typeface="Calibri"/>
              <a:ea typeface="Calibri"/>
              <a:cs typeface="Arial"/>
            </a:rPr>
            <a:t>Microscope</a:t>
          </a:r>
          <a:r>
            <a:rPr lang="ar-IQ" b="1" dirty="0" smtClean="0">
              <a:latin typeface="Calibri"/>
              <a:ea typeface="Calibri"/>
              <a:cs typeface="Arial"/>
            </a:rPr>
            <a:t> الذي صنعه بنفسه وشاهد عددا من الابتدائيات ووصفها .تعني كلمة </a:t>
          </a:r>
          <a:r>
            <a:rPr lang="en-US" b="1" dirty="0" smtClean="0">
              <a:latin typeface="Calibri"/>
              <a:ea typeface="Calibri"/>
              <a:cs typeface="Arial"/>
            </a:rPr>
            <a:t>protozoa</a:t>
          </a:r>
          <a:r>
            <a:rPr lang="ar-IQ" b="1" dirty="0" smtClean="0">
              <a:latin typeface="Calibri"/>
              <a:ea typeface="Calibri"/>
              <a:cs typeface="Arial"/>
            </a:rPr>
            <a:t> (</a:t>
          </a:r>
          <a:r>
            <a:rPr lang="en-US" b="1" dirty="0" err="1" smtClean="0">
              <a:latin typeface="Calibri"/>
              <a:ea typeface="Calibri"/>
              <a:cs typeface="Arial"/>
            </a:rPr>
            <a:t>protos</a:t>
          </a:r>
          <a:r>
            <a:rPr lang="ar-IQ" b="1" dirty="0" smtClean="0">
              <a:latin typeface="Calibri"/>
              <a:ea typeface="Calibri"/>
              <a:cs typeface="Arial"/>
            </a:rPr>
            <a:t> ابتدائي و </a:t>
          </a:r>
          <a:r>
            <a:rPr lang="en-US" b="1" dirty="0" smtClean="0">
              <a:latin typeface="Calibri"/>
              <a:ea typeface="Calibri"/>
              <a:cs typeface="Arial"/>
            </a:rPr>
            <a:t>zoon</a:t>
          </a:r>
          <a:r>
            <a:rPr lang="ar-IQ" b="1" dirty="0" smtClean="0">
              <a:latin typeface="Calibri"/>
              <a:ea typeface="Calibri"/>
              <a:cs typeface="Arial"/>
            </a:rPr>
            <a:t> حيوان)</a:t>
          </a:r>
          <a:endParaRPr lang="en-US" b="1" dirty="0"/>
        </a:p>
      </dgm:t>
    </dgm:pt>
    <dgm:pt modelId="{10B22C39-1B40-4625-8F39-15C11169B769}" type="parTrans" cxnId="{2EA30706-2E5E-4FFB-A882-F58BBD93C50F}">
      <dgm:prSet/>
      <dgm:spPr/>
      <dgm:t>
        <a:bodyPr/>
        <a:lstStyle/>
        <a:p>
          <a:endParaRPr lang="en-US" b="1"/>
        </a:p>
      </dgm:t>
    </dgm:pt>
    <dgm:pt modelId="{367FC0D9-A1C7-4E3F-9846-7CEF70EDB10C}" type="sibTrans" cxnId="{2EA30706-2E5E-4FFB-A882-F58BBD93C50F}">
      <dgm:prSet/>
      <dgm:spPr/>
      <dgm:t>
        <a:bodyPr/>
        <a:lstStyle/>
        <a:p>
          <a:endParaRPr lang="en-US" b="1"/>
        </a:p>
      </dgm:t>
    </dgm:pt>
    <dgm:pt modelId="{105A2E3E-8C24-4208-BA55-F111D008A143}">
      <dgm:prSet/>
      <dgm:spPr/>
      <dgm:t>
        <a:bodyPr/>
        <a:lstStyle/>
        <a:p>
          <a:r>
            <a:rPr lang="ar-IQ" b="1" dirty="0" smtClean="0"/>
            <a:t>3. يتميز </a:t>
          </a:r>
          <a:r>
            <a:rPr lang="ar-IQ" b="1" dirty="0" err="1" smtClean="0">
              <a:solidFill>
                <a:srgbClr val="FF0000"/>
              </a:solidFill>
            </a:rPr>
            <a:t>السايتوبلازم</a:t>
          </a:r>
          <a:r>
            <a:rPr lang="ar-IQ" b="1" dirty="0" smtClean="0">
              <a:solidFill>
                <a:srgbClr val="FF0000"/>
              </a:solidFill>
            </a:rPr>
            <a:t> </a:t>
          </a:r>
          <a:r>
            <a:rPr lang="ar-IQ" b="1" dirty="0" smtClean="0"/>
            <a:t>في بعض الابتدائيات ولاسيما </a:t>
          </a:r>
          <a:r>
            <a:rPr lang="ar-IQ" b="1" dirty="0" err="1" smtClean="0"/>
            <a:t>الاميبات</a:t>
          </a:r>
          <a:r>
            <a:rPr lang="ar-IQ" b="1" dirty="0" smtClean="0"/>
            <a:t> </a:t>
          </a:r>
          <a:r>
            <a:rPr lang="ar-IQ" b="1" dirty="0" err="1" smtClean="0"/>
            <a:t>الى</a:t>
          </a:r>
          <a:r>
            <a:rPr lang="ar-IQ" b="1" dirty="0" smtClean="0"/>
            <a:t> </a:t>
          </a:r>
          <a:r>
            <a:rPr lang="ar-IQ" b="1" dirty="0" err="1" smtClean="0"/>
            <a:t>جزءين</a:t>
          </a:r>
          <a:r>
            <a:rPr lang="ar-IQ" b="1" dirty="0" smtClean="0"/>
            <a:t> جزء خارجي دقيق يسمى </a:t>
          </a:r>
          <a:r>
            <a:rPr lang="ar-IQ" b="1" dirty="0" err="1" smtClean="0"/>
            <a:t>اكتوبلازم</a:t>
          </a:r>
          <a:r>
            <a:rPr lang="ar-IQ" b="1" dirty="0" smtClean="0"/>
            <a:t> </a:t>
          </a:r>
          <a:r>
            <a:rPr lang="en-US" b="1" dirty="0" err="1" smtClean="0"/>
            <a:t>Ectoplasme</a:t>
          </a:r>
          <a:r>
            <a:rPr lang="ar-IQ" b="1" dirty="0" smtClean="0"/>
            <a:t> وجزء داخلي يسمى </a:t>
          </a:r>
          <a:r>
            <a:rPr lang="en-US" b="1" dirty="0" err="1" smtClean="0"/>
            <a:t>Endoplasme</a:t>
          </a:r>
          <a:r>
            <a:rPr lang="en-US" b="1" dirty="0" smtClean="0"/>
            <a:t> </a:t>
          </a:r>
          <a:r>
            <a:rPr lang="ar-IQ" b="1" dirty="0" smtClean="0"/>
            <a:t>يختلف لونها ومظهرها حسب </a:t>
          </a:r>
          <a:r>
            <a:rPr lang="ar-IQ" b="1" dirty="0" err="1" smtClean="0"/>
            <a:t>الاجناس</a:t>
          </a:r>
          <a:r>
            <a:rPr lang="ar-IQ" b="1" dirty="0" smtClean="0"/>
            <a:t> </a:t>
          </a:r>
          <a:endParaRPr lang="en-US" b="1" dirty="0"/>
        </a:p>
      </dgm:t>
    </dgm:pt>
    <dgm:pt modelId="{6EAF9250-D965-40B0-A3FF-CA1372F01F76}" type="parTrans" cxnId="{F5004A86-69AB-4A9E-9C16-194C41B7E77F}">
      <dgm:prSet/>
      <dgm:spPr/>
      <dgm:t>
        <a:bodyPr/>
        <a:lstStyle/>
        <a:p>
          <a:endParaRPr lang="en-US" b="1"/>
        </a:p>
      </dgm:t>
    </dgm:pt>
    <dgm:pt modelId="{A73CE79B-C539-4A5D-88E6-B5929D38F148}" type="sibTrans" cxnId="{F5004A86-69AB-4A9E-9C16-194C41B7E77F}">
      <dgm:prSet/>
      <dgm:spPr/>
      <dgm:t>
        <a:bodyPr/>
        <a:lstStyle/>
        <a:p>
          <a:endParaRPr lang="en-US" b="1"/>
        </a:p>
      </dgm:t>
    </dgm:pt>
    <dgm:pt modelId="{C5A401A8-69EB-4BD3-8A03-19AD58B42670}" type="pres">
      <dgm:prSet presAssocID="{1D9AB920-4715-46BC-B29C-33221162B154}" presName="Name0" presStyleCnt="0">
        <dgm:presLayoutVars>
          <dgm:dir/>
          <dgm:animLvl val="lvl"/>
          <dgm:resizeHandles val="exact"/>
        </dgm:presLayoutVars>
      </dgm:prSet>
      <dgm:spPr/>
      <dgm:t>
        <a:bodyPr/>
        <a:lstStyle/>
        <a:p>
          <a:endParaRPr lang="en-US"/>
        </a:p>
      </dgm:t>
    </dgm:pt>
    <dgm:pt modelId="{649E4BEA-940B-42CF-96BB-79220D3A3062}" type="pres">
      <dgm:prSet presAssocID="{B19F2557-F7BE-4E28-8416-B775AA17A793}" presName="boxAndChildren" presStyleCnt="0"/>
      <dgm:spPr/>
    </dgm:pt>
    <dgm:pt modelId="{3CF2F510-F1A5-4D9D-9AF9-7350DAB1FA61}" type="pres">
      <dgm:prSet presAssocID="{B19F2557-F7BE-4E28-8416-B775AA17A793}" presName="parentTextBox" presStyleLbl="node1" presStyleIdx="0" presStyleCnt="3"/>
      <dgm:spPr/>
      <dgm:t>
        <a:bodyPr/>
        <a:lstStyle/>
        <a:p>
          <a:endParaRPr lang="en-US"/>
        </a:p>
      </dgm:t>
    </dgm:pt>
    <dgm:pt modelId="{8E75BF5F-38DF-49D4-95B7-85744E26C6FE}" type="pres">
      <dgm:prSet presAssocID="{B19F2557-F7BE-4E28-8416-B775AA17A793}" presName="entireBox" presStyleLbl="node1" presStyleIdx="0" presStyleCnt="3"/>
      <dgm:spPr/>
      <dgm:t>
        <a:bodyPr/>
        <a:lstStyle/>
        <a:p>
          <a:endParaRPr lang="en-US"/>
        </a:p>
      </dgm:t>
    </dgm:pt>
    <dgm:pt modelId="{DA8B5190-A7E6-4AEA-88F7-4D83AEBD5BEF}" type="pres">
      <dgm:prSet presAssocID="{B19F2557-F7BE-4E28-8416-B775AA17A793}" presName="descendantBox" presStyleCnt="0"/>
      <dgm:spPr/>
    </dgm:pt>
    <dgm:pt modelId="{5C60E320-CA8E-49C7-8E0B-9F54ED6BDCCB}" type="pres">
      <dgm:prSet presAssocID="{105A2E3E-8C24-4208-BA55-F111D008A143}" presName="childTextBox" presStyleLbl="fgAccFollowNode1" presStyleIdx="0" presStyleCnt="3" custScaleX="2000000" custScaleY="271589" custLinFactNeighborY="-31859">
        <dgm:presLayoutVars>
          <dgm:bulletEnabled val="1"/>
        </dgm:presLayoutVars>
      </dgm:prSet>
      <dgm:spPr/>
      <dgm:t>
        <a:bodyPr/>
        <a:lstStyle/>
        <a:p>
          <a:endParaRPr lang="en-US"/>
        </a:p>
      </dgm:t>
    </dgm:pt>
    <dgm:pt modelId="{FAF227D8-EDED-4C64-A950-BB53D66D7616}" type="pres">
      <dgm:prSet presAssocID="{BD6D3BB7-4EDF-4860-9F97-9CF0978C7037}" presName="sp" presStyleCnt="0"/>
      <dgm:spPr/>
    </dgm:pt>
    <dgm:pt modelId="{4D0F322D-BC62-4650-B89C-A1A83E50D911}" type="pres">
      <dgm:prSet presAssocID="{2F9CF050-F181-4332-A625-494765130B15}" presName="arrowAndChildren" presStyleCnt="0"/>
      <dgm:spPr/>
    </dgm:pt>
    <dgm:pt modelId="{07DC2A5C-176B-4C68-92D6-D7C27BB9AB89}" type="pres">
      <dgm:prSet presAssocID="{2F9CF050-F181-4332-A625-494765130B15}" presName="parentTextArrow" presStyleLbl="node1" presStyleIdx="0" presStyleCnt="3"/>
      <dgm:spPr/>
      <dgm:t>
        <a:bodyPr/>
        <a:lstStyle/>
        <a:p>
          <a:endParaRPr lang="en-US"/>
        </a:p>
      </dgm:t>
    </dgm:pt>
    <dgm:pt modelId="{65C1EBB4-1FA0-49C8-8CFD-05261D0304D9}" type="pres">
      <dgm:prSet presAssocID="{2F9CF050-F181-4332-A625-494765130B15}" presName="arrow" presStyleLbl="node1" presStyleIdx="1" presStyleCnt="3"/>
      <dgm:spPr/>
      <dgm:t>
        <a:bodyPr/>
        <a:lstStyle/>
        <a:p>
          <a:endParaRPr lang="en-US"/>
        </a:p>
      </dgm:t>
    </dgm:pt>
    <dgm:pt modelId="{58BBD1FF-01D2-4F94-AC40-ABF8B64659C8}" type="pres">
      <dgm:prSet presAssocID="{2F9CF050-F181-4332-A625-494765130B15}" presName="descendantArrow" presStyleCnt="0"/>
      <dgm:spPr/>
    </dgm:pt>
    <dgm:pt modelId="{9DF2A1A8-CE5C-4F27-9C6B-5DEE0D86E6E3}" type="pres">
      <dgm:prSet presAssocID="{716B46B1-2531-46AC-AE8F-A08EFC86514E}" presName="childTextArrow" presStyleLbl="fgAccFollowNode1" presStyleIdx="1" presStyleCnt="3" custScaleX="2000000" custScaleY="263252" custLinFactNeighborX="-1222" custLinFactNeighborY="-42232">
        <dgm:presLayoutVars>
          <dgm:bulletEnabled val="1"/>
        </dgm:presLayoutVars>
      </dgm:prSet>
      <dgm:spPr/>
      <dgm:t>
        <a:bodyPr/>
        <a:lstStyle/>
        <a:p>
          <a:endParaRPr lang="en-US"/>
        </a:p>
      </dgm:t>
    </dgm:pt>
    <dgm:pt modelId="{E30A273B-C5C9-42CD-B01C-2A44874396C1}" type="pres">
      <dgm:prSet presAssocID="{D9EAADE7-65A4-4FF0-B153-89DDE6399751}" presName="sp" presStyleCnt="0"/>
      <dgm:spPr/>
    </dgm:pt>
    <dgm:pt modelId="{9399EC20-1B7B-4A45-A2BD-739575640660}" type="pres">
      <dgm:prSet presAssocID="{CA377EC7-96DB-46D4-B8DF-7DEB64038B32}" presName="arrowAndChildren" presStyleCnt="0"/>
      <dgm:spPr/>
    </dgm:pt>
    <dgm:pt modelId="{82F08BB2-9258-4BCA-A3C3-9FBD7337BEF3}" type="pres">
      <dgm:prSet presAssocID="{CA377EC7-96DB-46D4-B8DF-7DEB64038B32}" presName="parentTextArrow" presStyleLbl="node1" presStyleIdx="1" presStyleCnt="3"/>
      <dgm:spPr/>
      <dgm:t>
        <a:bodyPr/>
        <a:lstStyle/>
        <a:p>
          <a:endParaRPr lang="en-US"/>
        </a:p>
      </dgm:t>
    </dgm:pt>
    <dgm:pt modelId="{E5BE1481-23BF-4AE0-BA2D-898A0C2F39AD}" type="pres">
      <dgm:prSet presAssocID="{CA377EC7-96DB-46D4-B8DF-7DEB64038B32}" presName="arrow" presStyleLbl="node1" presStyleIdx="2" presStyleCnt="3"/>
      <dgm:spPr/>
      <dgm:t>
        <a:bodyPr/>
        <a:lstStyle/>
        <a:p>
          <a:endParaRPr lang="en-US"/>
        </a:p>
      </dgm:t>
    </dgm:pt>
    <dgm:pt modelId="{E4D84BC0-4CCB-40F6-9F1C-691F0D331E97}" type="pres">
      <dgm:prSet presAssocID="{CA377EC7-96DB-46D4-B8DF-7DEB64038B32}" presName="descendantArrow" presStyleCnt="0"/>
      <dgm:spPr/>
    </dgm:pt>
    <dgm:pt modelId="{7F2E8C93-0615-498E-A48F-FD46B36CF8B4}" type="pres">
      <dgm:prSet presAssocID="{29D3F85E-15D1-44C2-8891-88025473245D}" presName="childTextArrow" presStyleLbl="fgAccFollowNode1" presStyleIdx="2" presStyleCnt="3" custScaleX="2000000" custScaleY="219559" custLinFactNeighborY="-69646">
        <dgm:presLayoutVars>
          <dgm:bulletEnabled val="1"/>
        </dgm:presLayoutVars>
      </dgm:prSet>
      <dgm:spPr/>
      <dgm:t>
        <a:bodyPr/>
        <a:lstStyle/>
        <a:p>
          <a:endParaRPr lang="en-US"/>
        </a:p>
      </dgm:t>
    </dgm:pt>
  </dgm:ptLst>
  <dgm:cxnLst>
    <dgm:cxn modelId="{5B117BB1-4A30-4E3A-B92F-85ECCFE3F626}" srcId="{CA377EC7-96DB-46D4-B8DF-7DEB64038B32}" destId="{29D3F85E-15D1-44C2-8891-88025473245D}" srcOrd="0" destOrd="0" parTransId="{45CF28CA-59E8-4076-A139-D3F1E1820A6A}" sibTransId="{865A15E5-D8F5-49DC-9629-B1B15F6E93DF}"/>
    <dgm:cxn modelId="{BB6EDFAC-5738-49F3-A025-1F501351DC06}" type="presOf" srcId="{1D9AB920-4715-46BC-B29C-33221162B154}" destId="{C5A401A8-69EB-4BD3-8A03-19AD58B42670}" srcOrd="0" destOrd="0" presId="urn:microsoft.com/office/officeart/2005/8/layout/process4"/>
    <dgm:cxn modelId="{99956D4C-2173-4FF4-BC8A-32D7BBCCD785}" srcId="{1D9AB920-4715-46BC-B29C-33221162B154}" destId="{2F9CF050-F181-4332-A625-494765130B15}" srcOrd="1" destOrd="0" parTransId="{70944561-B3C0-4482-9902-6E6DFBBE491A}" sibTransId="{BD6D3BB7-4EDF-4860-9F97-9CF0978C7037}"/>
    <dgm:cxn modelId="{F5004A86-69AB-4A9E-9C16-194C41B7E77F}" srcId="{B19F2557-F7BE-4E28-8416-B775AA17A793}" destId="{105A2E3E-8C24-4208-BA55-F111D008A143}" srcOrd="0" destOrd="0" parTransId="{6EAF9250-D965-40B0-A3FF-CA1372F01F76}" sibTransId="{A73CE79B-C539-4A5D-88E6-B5929D38F148}"/>
    <dgm:cxn modelId="{B229B857-C58C-414C-B3FA-08A3165B33DE}" type="presOf" srcId="{29D3F85E-15D1-44C2-8891-88025473245D}" destId="{7F2E8C93-0615-498E-A48F-FD46B36CF8B4}" srcOrd="0" destOrd="0" presId="urn:microsoft.com/office/officeart/2005/8/layout/process4"/>
    <dgm:cxn modelId="{032C1E03-5D0A-4FA9-B5B6-E9041380BC57}" type="presOf" srcId="{CA377EC7-96DB-46D4-B8DF-7DEB64038B32}" destId="{E5BE1481-23BF-4AE0-BA2D-898A0C2F39AD}" srcOrd="1" destOrd="0" presId="urn:microsoft.com/office/officeart/2005/8/layout/process4"/>
    <dgm:cxn modelId="{9D589636-20B0-422A-9002-23E713C8C80A}" type="presOf" srcId="{105A2E3E-8C24-4208-BA55-F111D008A143}" destId="{5C60E320-CA8E-49C7-8E0B-9F54ED6BDCCB}" srcOrd="0" destOrd="0" presId="urn:microsoft.com/office/officeart/2005/8/layout/process4"/>
    <dgm:cxn modelId="{1544269B-CD01-4F98-BA7B-727FEF826EC9}" srcId="{1D9AB920-4715-46BC-B29C-33221162B154}" destId="{CA377EC7-96DB-46D4-B8DF-7DEB64038B32}" srcOrd="0" destOrd="0" parTransId="{F8753259-534F-4B91-892D-6518A79DCF0E}" sibTransId="{D9EAADE7-65A4-4FF0-B153-89DDE6399751}"/>
    <dgm:cxn modelId="{21E92091-6B99-41FE-8F8B-3429682E5B5B}" type="presOf" srcId="{CA377EC7-96DB-46D4-B8DF-7DEB64038B32}" destId="{82F08BB2-9258-4BCA-A3C3-9FBD7337BEF3}" srcOrd="0" destOrd="0" presId="urn:microsoft.com/office/officeart/2005/8/layout/process4"/>
    <dgm:cxn modelId="{7D15BDED-16DD-40D1-9D4A-C7F60B2439C7}" srcId="{1D9AB920-4715-46BC-B29C-33221162B154}" destId="{B19F2557-F7BE-4E28-8416-B775AA17A793}" srcOrd="2" destOrd="0" parTransId="{A57D844E-A61D-4A4F-AA80-CFDD5F4CEF6A}" sibTransId="{1FA08633-D3B8-4C64-9524-931E3A93FE69}"/>
    <dgm:cxn modelId="{2EA30706-2E5E-4FFB-A882-F58BBD93C50F}" srcId="{2F9CF050-F181-4332-A625-494765130B15}" destId="{716B46B1-2531-46AC-AE8F-A08EFC86514E}" srcOrd="0" destOrd="0" parTransId="{10B22C39-1B40-4625-8F39-15C11169B769}" sibTransId="{367FC0D9-A1C7-4E3F-9846-7CEF70EDB10C}"/>
    <dgm:cxn modelId="{66F579E2-9678-4DFC-BEE0-CD38E33BEC92}" type="presOf" srcId="{716B46B1-2531-46AC-AE8F-A08EFC86514E}" destId="{9DF2A1A8-CE5C-4F27-9C6B-5DEE0D86E6E3}" srcOrd="0" destOrd="0" presId="urn:microsoft.com/office/officeart/2005/8/layout/process4"/>
    <dgm:cxn modelId="{2FC339F7-83CA-4DAD-B7AB-B7E9E803A0E5}" type="presOf" srcId="{B19F2557-F7BE-4E28-8416-B775AA17A793}" destId="{8E75BF5F-38DF-49D4-95B7-85744E26C6FE}" srcOrd="1" destOrd="0" presId="urn:microsoft.com/office/officeart/2005/8/layout/process4"/>
    <dgm:cxn modelId="{E64E805A-F024-45E3-8C87-5F3CFE63038B}" type="presOf" srcId="{2F9CF050-F181-4332-A625-494765130B15}" destId="{65C1EBB4-1FA0-49C8-8CFD-05261D0304D9}" srcOrd="1" destOrd="0" presId="urn:microsoft.com/office/officeart/2005/8/layout/process4"/>
    <dgm:cxn modelId="{7E17CBEE-0921-4100-A377-4DB123714A84}" type="presOf" srcId="{2F9CF050-F181-4332-A625-494765130B15}" destId="{07DC2A5C-176B-4C68-92D6-D7C27BB9AB89}" srcOrd="0" destOrd="0" presId="urn:microsoft.com/office/officeart/2005/8/layout/process4"/>
    <dgm:cxn modelId="{9DACE87A-4127-42B2-BF6E-B29295FBF7C1}" type="presOf" srcId="{B19F2557-F7BE-4E28-8416-B775AA17A793}" destId="{3CF2F510-F1A5-4D9D-9AF9-7350DAB1FA61}" srcOrd="0" destOrd="0" presId="urn:microsoft.com/office/officeart/2005/8/layout/process4"/>
    <dgm:cxn modelId="{1E170575-671B-4818-8A32-7923D25DD30C}" type="presParOf" srcId="{C5A401A8-69EB-4BD3-8A03-19AD58B42670}" destId="{649E4BEA-940B-42CF-96BB-79220D3A3062}" srcOrd="0" destOrd="0" presId="urn:microsoft.com/office/officeart/2005/8/layout/process4"/>
    <dgm:cxn modelId="{3A734B06-FDFE-413D-A2A6-E455A49F3083}" type="presParOf" srcId="{649E4BEA-940B-42CF-96BB-79220D3A3062}" destId="{3CF2F510-F1A5-4D9D-9AF9-7350DAB1FA61}" srcOrd="0" destOrd="0" presId="urn:microsoft.com/office/officeart/2005/8/layout/process4"/>
    <dgm:cxn modelId="{44746196-ABB6-4C72-9C86-BE4F06B37851}" type="presParOf" srcId="{649E4BEA-940B-42CF-96BB-79220D3A3062}" destId="{8E75BF5F-38DF-49D4-95B7-85744E26C6FE}" srcOrd="1" destOrd="0" presId="urn:microsoft.com/office/officeart/2005/8/layout/process4"/>
    <dgm:cxn modelId="{AC8A180C-8EA9-4E30-96AE-9A31F98867CC}" type="presParOf" srcId="{649E4BEA-940B-42CF-96BB-79220D3A3062}" destId="{DA8B5190-A7E6-4AEA-88F7-4D83AEBD5BEF}" srcOrd="2" destOrd="0" presId="urn:microsoft.com/office/officeart/2005/8/layout/process4"/>
    <dgm:cxn modelId="{060F767D-6E72-4162-8503-7FC95BA65035}" type="presParOf" srcId="{DA8B5190-A7E6-4AEA-88F7-4D83AEBD5BEF}" destId="{5C60E320-CA8E-49C7-8E0B-9F54ED6BDCCB}" srcOrd="0" destOrd="0" presId="urn:microsoft.com/office/officeart/2005/8/layout/process4"/>
    <dgm:cxn modelId="{B943E85C-809F-435A-BA1B-E0B389180674}" type="presParOf" srcId="{C5A401A8-69EB-4BD3-8A03-19AD58B42670}" destId="{FAF227D8-EDED-4C64-A950-BB53D66D7616}" srcOrd="1" destOrd="0" presId="urn:microsoft.com/office/officeart/2005/8/layout/process4"/>
    <dgm:cxn modelId="{9D405D9B-EF73-4D43-8DA4-13E757618BA8}" type="presParOf" srcId="{C5A401A8-69EB-4BD3-8A03-19AD58B42670}" destId="{4D0F322D-BC62-4650-B89C-A1A83E50D911}" srcOrd="2" destOrd="0" presId="urn:microsoft.com/office/officeart/2005/8/layout/process4"/>
    <dgm:cxn modelId="{43D85385-249F-46ED-A374-DCCE49497B3C}" type="presParOf" srcId="{4D0F322D-BC62-4650-B89C-A1A83E50D911}" destId="{07DC2A5C-176B-4C68-92D6-D7C27BB9AB89}" srcOrd="0" destOrd="0" presId="urn:microsoft.com/office/officeart/2005/8/layout/process4"/>
    <dgm:cxn modelId="{F59271C4-4A53-48ED-BA4A-82324341A07C}" type="presParOf" srcId="{4D0F322D-BC62-4650-B89C-A1A83E50D911}" destId="{65C1EBB4-1FA0-49C8-8CFD-05261D0304D9}" srcOrd="1" destOrd="0" presId="urn:microsoft.com/office/officeart/2005/8/layout/process4"/>
    <dgm:cxn modelId="{67BA980D-F5F8-4EE3-9724-FB8034E1947F}" type="presParOf" srcId="{4D0F322D-BC62-4650-B89C-A1A83E50D911}" destId="{58BBD1FF-01D2-4F94-AC40-ABF8B64659C8}" srcOrd="2" destOrd="0" presId="urn:microsoft.com/office/officeart/2005/8/layout/process4"/>
    <dgm:cxn modelId="{9AD523F5-FF39-400F-B476-4797EC7370BB}" type="presParOf" srcId="{58BBD1FF-01D2-4F94-AC40-ABF8B64659C8}" destId="{9DF2A1A8-CE5C-4F27-9C6B-5DEE0D86E6E3}" srcOrd="0" destOrd="0" presId="urn:microsoft.com/office/officeart/2005/8/layout/process4"/>
    <dgm:cxn modelId="{139D616B-EC0C-4907-86CE-4AFB70743BF0}" type="presParOf" srcId="{C5A401A8-69EB-4BD3-8A03-19AD58B42670}" destId="{E30A273B-C5C9-42CD-B01C-2A44874396C1}" srcOrd="3" destOrd="0" presId="urn:microsoft.com/office/officeart/2005/8/layout/process4"/>
    <dgm:cxn modelId="{1B3F28C8-A1C2-4370-9A8B-6F7C2F8D512E}" type="presParOf" srcId="{C5A401A8-69EB-4BD3-8A03-19AD58B42670}" destId="{9399EC20-1B7B-4A45-A2BD-739575640660}" srcOrd="4" destOrd="0" presId="urn:microsoft.com/office/officeart/2005/8/layout/process4"/>
    <dgm:cxn modelId="{3C75B784-1D2B-4A34-9B88-EA62CE35EF99}" type="presParOf" srcId="{9399EC20-1B7B-4A45-A2BD-739575640660}" destId="{82F08BB2-9258-4BCA-A3C3-9FBD7337BEF3}" srcOrd="0" destOrd="0" presId="urn:microsoft.com/office/officeart/2005/8/layout/process4"/>
    <dgm:cxn modelId="{59F2670E-2386-4688-AB94-F0D175747395}" type="presParOf" srcId="{9399EC20-1B7B-4A45-A2BD-739575640660}" destId="{E5BE1481-23BF-4AE0-BA2D-898A0C2F39AD}" srcOrd="1" destOrd="0" presId="urn:microsoft.com/office/officeart/2005/8/layout/process4"/>
    <dgm:cxn modelId="{54F42F85-A72A-4063-BF9C-6D73932EFB80}" type="presParOf" srcId="{9399EC20-1B7B-4A45-A2BD-739575640660}" destId="{E4D84BC0-4CCB-40F6-9F1C-691F0D331E97}" srcOrd="2" destOrd="0" presId="urn:microsoft.com/office/officeart/2005/8/layout/process4"/>
    <dgm:cxn modelId="{83F9A996-8C46-4380-94DB-C431E287C165}" type="presParOf" srcId="{E4D84BC0-4CCB-40F6-9F1C-691F0D331E97}" destId="{7F2E8C93-0615-498E-A48F-FD46B36CF8B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9AB920-4715-46BC-B29C-33221162B154}" type="doc">
      <dgm:prSet loTypeId="urn:microsoft.com/office/officeart/2005/8/layout/process4" loCatId="list" qsTypeId="urn:microsoft.com/office/officeart/2005/8/quickstyle/simple4" qsCatId="simple" csTypeId="urn:microsoft.com/office/officeart/2005/8/colors/colorful5" csCatId="colorful" phldr="1"/>
      <dgm:spPr/>
      <dgm:t>
        <a:bodyPr/>
        <a:lstStyle/>
        <a:p>
          <a:endParaRPr lang="en-US"/>
        </a:p>
      </dgm:t>
    </dgm:pt>
    <dgm:pt modelId="{CA377EC7-96DB-46D4-B8DF-7DEB64038B32}">
      <dgm:prSet phldrT="[نص]"/>
      <dgm:spPr>
        <a:xfrm rot="10800000">
          <a:off x="0" y="1449"/>
          <a:ext cx="7499350" cy="1669178"/>
        </a:xfrm>
        <a:prstGeom prst="upArrowCallout">
          <a:avLst/>
        </a:prstGeom>
        <a:gradFill rotWithShape="0">
          <a:gsLst>
            <a:gs pos="0">
              <a:srgbClr val="4BACC6">
                <a:hueOff val="-9933876"/>
                <a:satOff val="39811"/>
                <a:lumOff val="8628"/>
                <a:alphaOff val="0"/>
                <a:shade val="51000"/>
                <a:satMod val="130000"/>
              </a:srgbClr>
            </a:gs>
            <a:gs pos="80000">
              <a:srgbClr val="4BACC6">
                <a:hueOff val="-9933876"/>
                <a:satOff val="39811"/>
                <a:lumOff val="8628"/>
                <a:alphaOff val="0"/>
                <a:shade val="93000"/>
                <a:satMod val="130000"/>
              </a:srgbClr>
            </a:gs>
            <a:gs pos="100000">
              <a:srgbClr val="4BACC6">
                <a:hueOff val="-9933876"/>
                <a:satOff val="39811"/>
                <a:lumOff val="8628"/>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endParaRPr lang="en-US" b="1" dirty="0">
            <a:solidFill>
              <a:sysClr val="window" lastClr="FFFFFF"/>
            </a:solidFill>
            <a:latin typeface="Calibri"/>
            <a:ea typeface="+mn-ea"/>
            <a:cs typeface="+mn-cs"/>
          </a:endParaRPr>
        </a:p>
      </dgm:t>
    </dgm:pt>
    <dgm:pt modelId="{F8753259-534F-4B91-892D-6518A79DCF0E}" type="parTrans" cxnId="{1544269B-CD01-4F98-BA7B-727FEF826EC9}">
      <dgm:prSet/>
      <dgm:spPr/>
      <dgm:t>
        <a:bodyPr/>
        <a:lstStyle/>
        <a:p>
          <a:endParaRPr lang="en-US" b="1"/>
        </a:p>
      </dgm:t>
    </dgm:pt>
    <dgm:pt modelId="{D9EAADE7-65A4-4FF0-B153-89DDE6399751}" type="sibTrans" cxnId="{1544269B-CD01-4F98-BA7B-727FEF826EC9}">
      <dgm:prSet/>
      <dgm:spPr/>
      <dgm:t>
        <a:bodyPr/>
        <a:lstStyle/>
        <a:p>
          <a:endParaRPr lang="en-US" b="1"/>
        </a:p>
      </dgm:t>
    </dgm:pt>
    <dgm:pt modelId="{29D3F85E-15D1-44C2-8891-88025473245D}">
      <dgm:prSet/>
      <dgm:spPr>
        <a:xfrm>
          <a:off x="4576" y="0"/>
          <a:ext cx="7490197" cy="1095784"/>
        </a:xfrm>
        <a:prstGeom prst="rect">
          <a:avLst/>
        </a:prstGeom>
        <a:solidFill>
          <a:srgbClr val="4BACC6">
            <a:tint val="40000"/>
            <a:alpha val="90000"/>
            <a:hueOff val="-10740482"/>
            <a:satOff val="48253"/>
            <a:lumOff val="3317"/>
            <a:alphaOff val="0"/>
          </a:srgbClr>
        </a:solidFill>
        <a:ln w="9525" cap="flat" cmpd="sng" algn="ctr">
          <a:solidFill>
            <a:srgbClr val="4BACC6">
              <a:tint val="40000"/>
              <a:alpha val="90000"/>
              <a:hueOff val="0"/>
              <a:satOff val="0"/>
              <a:lumOff val="0"/>
              <a:alphaOff val="0"/>
            </a:srgbClr>
          </a:solidFill>
          <a:prstDash val="solid"/>
        </a:ln>
        <a:effectLst/>
      </dgm:spPr>
      <dgm:t>
        <a:bodyPr/>
        <a:lstStyle/>
        <a:p>
          <a:r>
            <a:rPr lang="ar-IQ" b="1" dirty="0" smtClean="0">
              <a:solidFill>
                <a:sysClr val="windowText" lastClr="000000">
                  <a:hueOff val="0"/>
                  <a:satOff val="0"/>
                  <a:lumOff val="0"/>
                  <a:alphaOff val="0"/>
                </a:sysClr>
              </a:solidFill>
              <a:latin typeface="Calibri"/>
              <a:ea typeface="+mn-ea"/>
              <a:cs typeface="+mn-cs"/>
            </a:rPr>
            <a:t>4. </a:t>
          </a:r>
          <a:r>
            <a:rPr lang="ar-IQ" dirty="0" smtClean="0">
              <a:effectLst/>
              <a:latin typeface="Calibri"/>
              <a:ea typeface="Calibri"/>
              <a:cs typeface="Arial"/>
            </a:rPr>
            <a:t>جميع </a:t>
          </a:r>
          <a:r>
            <a:rPr lang="ar-IQ" dirty="0" err="1" smtClean="0">
              <a:effectLst/>
              <a:latin typeface="Calibri"/>
              <a:ea typeface="Calibri"/>
              <a:cs typeface="Arial"/>
            </a:rPr>
            <a:t>انواع</a:t>
          </a:r>
          <a:r>
            <a:rPr lang="ar-IQ" dirty="0" smtClean="0">
              <a:effectLst/>
              <a:latin typeface="Calibri"/>
              <a:ea typeface="Calibri"/>
              <a:cs typeface="Arial"/>
            </a:rPr>
            <a:t>  الابتدائيات تمتلك نواة واحدة </a:t>
          </a:r>
          <a:r>
            <a:rPr lang="ar-IQ" dirty="0" err="1" smtClean="0">
              <a:effectLst/>
              <a:latin typeface="Calibri"/>
              <a:ea typeface="Calibri"/>
              <a:cs typeface="Arial"/>
            </a:rPr>
            <a:t>او</a:t>
          </a:r>
          <a:r>
            <a:rPr lang="ar-IQ" dirty="0" smtClean="0">
              <a:effectLst/>
              <a:latin typeface="Calibri"/>
              <a:ea typeface="Calibri"/>
              <a:cs typeface="Arial"/>
            </a:rPr>
            <a:t> اكثر متشابهة توصف بكونها حقيقية   لان الحامض النووي  </a:t>
          </a:r>
          <a:r>
            <a:rPr lang="ar-IQ" dirty="0" err="1" smtClean="0">
              <a:effectLst/>
              <a:latin typeface="Calibri"/>
              <a:ea typeface="Calibri"/>
              <a:cs typeface="Arial"/>
            </a:rPr>
            <a:t>انواعها</a:t>
          </a:r>
          <a:r>
            <a:rPr lang="ar-IQ" dirty="0" smtClean="0">
              <a:effectLst/>
              <a:latin typeface="Calibri"/>
              <a:ea typeface="Calibri"/>
              <a:cs typeface="Arial"/>
            </a:rPr>
            <a:t>:</a:t>
          </a:r>
          <a:r>
            <a:rPr lang="en-US" dirty="0" smtClean="0">
              <a:effectLst/>
              <a:latin typeface="Calibri"/>
              <a:ea typeface="Calibri"/>
              <a:cs typeface="Arial"/>
            </a:rPr>
            <a:t>DNA </a:t>
          </a:r>
          <a:r>
            <a:rPr lang="ar-IQ" dirty="0" smtClean="0">
              <a:effectLst/>
              <a:latin typeface="Calibri"/>
              <a:ea typeface="Calibri"/>
              <a:cs typeface="Arial"/>
            </a:rPr>
            <a:t>و </a:t>
          </a:r>
          <a:r>
            <a:rPr lang="en-US" dirty="0" smtClean="0">
              <a:effectLst/>
              <a:latin typeface="Calibri"/>
              <a:ea typeface="Calibri"/>
              <a:cs typeface="Arial"/>
            </a:rPr>
            <a:t>RNA</a:t>
          </a:r>
          <a:r>
            <a:rPr lang="ar-IQ" dirty="0" smtClean="0">
              <a:effectLst/>
              <a:latin typeface="Calibri"/>
              <a:ea typeface="Calibri"/>
              <a:cs typeface="Arial"/>
            </a:rPr>
            <a:t> محمولة على كروموسومات تكون في داخل النواة </a:t>
          </a:r>
          <a:endParaRPr lang="en-US" b="1" dirty="0">
            <a:solidFill>
              <a:sysClr val="windowText" lastClr="000000">
                <a:hueOff val="0"/>
                <a:satOff val="0"/>
                <a:lumOff val="0"/>
                <a:alphaOff val="0"/>
              </a:sysClr>
            </a:solidFill>
            <a:latin typeface="Calibri"/>
            <a:ea typeface="+mn-ea"/>
            <a:cs typeface="+mn-cs"/>
          </a:endParaRPr>
        </a:p>
      </dgm:t>
    </dgm:pt>
    <dgm:pt modelId="{865A15E5-D8F5-49DC-9629-B1B15F6E93DF}" type="sibTrans" cxnId="{5B117BB1-4A30-4E3A-B92F-85ECCFE3F626}">
      <dgm:prSet/>
      <dgm:spPr/>
      <dgm:t>
        <a:bodyPr/>
        <a:lstStyle/>
        <a:p>
          <a:endParaRPr lang="en-US" b="1"/>
        </a:p>
      </dgm:t>
    </dgm:pt>
    <dgm:pt modelId="{45CF28CA-59E8-4076-A139-D3F1E1820A6A}" type="parTrans" cxnId="{5B117BB1-4A30-4E3A-B92F-85ECCFE3F626}">
      <dgm:prSet/>
      <dgm:spPr/>
      <dgm:t>
        <a:bodyPr/>
        <a:lstStyle/>
        <a:p>
          <a:endParaRPr lang="en-US" b="1"/>
        </a:p>
      </dgm:t>
    </dgm:pt>
    <dgm:pt modelId="{163C8B1B-FB3E-4C9E-83EA-D56EAB873C39}">
      <dgm:prSet/>
      <dgm:spPr/>
      <dgm:t>
        <a:bodyPr/>
        <a:lstStyle/>
        <a:p>
          <a:pPr rtl="1"/>
          <a:r>
            <a:rPr lang="ar-IQ" b="1" dirty="0" smtClean="0"/>
            <a:t>النواة الحويصلية </a:t>
          </a:r>
          <a:r>
            <a:rPr lang="en-US" b="1" dirty="0" smtClean="0"/>
            <a:t>Vesicular nucleus</a:t>
          </a:r>
          <a:r>
            <a:rPr lang="ar-IQ" b="1" dirty="0" smtClean="0"/>
            <a:t>: </a:t>
          </a:r>
          <a:r>
            <a:rPr lang="ar-IQ" dirty="0" smtClean="0"/>
            <a:t>وتكون محاطة بغشاء رقيق والمادة </a:t>
          </a:r>
          <a:r>
            <a:rPr lang="ar-IQ" dirty="0" err="1" smtClean="0"/>
            <a:t>الكروماتنية</a:t>
          </a:r>
          <a:r>
            <a:rPr lang="ar-IQ" dirty="0" smtClean="0"/>
            <a:t> منتشرة في السائل النووي عدا جسم واحد يكون واضحا هو </a:t>
          </a:r>
          <a:r>
            <a:rPr lang="en-US" dirty="0" smtClean="0"/>
            <a:t>endosome</a:t>
          </a:r>
          <a:r>
            <a:rPr lang="ar-IQ" dirty="0" smtClean="0"/>
            <a:t> </a:t>
          </a:r>
          <a:r>
            <a:rPr lang="ar-IQ" dirty="0" err="1" smtClean="0"/>
            <a:t>او</a:t>
          </a:r>
          <a:r>
            <a:rPr lang="ar-IQ" dirty="0" smtClean="0"/>
            <a:t> </a:t>
          </a:r>
          <a:r>
            <a:rPr lang="en-US" dirty="0" err="1" smtClean="0"/>
            <a:t>Karyosomal</a:t>
          </a:r>
          <a:r>
            <a:rPr lang="en-US" dirty="0" smtClean="0"/>
            <a:t> body </a:t>
          </a:r>
          <a:r>
            <a:rPr lang="ar-IQ" dirty="0" smtClean="0"/>
            <a:t>وتوجد هذه النواة  في اللحميات والسوطيات  .</a:t>
          </a:r>
          <a:endParaRPr lang="en-US" dirty="0"/>
        </a:p>
      </dgm:t>
    </dgm:pt>
    <dgm:pt modelId="{85BC9140-417F-4F86-BB02-430E279602BA}" type="sibTrans" cxnId="{2449CEC9-7D00-4A54-A877-69ADACB1FAEB}">
      <dgm:prSet/>
      <dgm:spPr/>
      <dgm:t>
        <a:bodyPr/>
        <a:lstStyle/>
        <a:p>
          <a:endParaRPr lang="en-US"/>
        </a:p>
      </dgm:t>
    </dgm:pt>
    <dgm:pt modelId="{681D8F26-4632-4CC1-BF9F-7AE4214D911A}" type="parTrans" cxnId="{2449CEC9-7D00-4A54-A877-69ADACB1FAEB}">
      <dgm:prSet/>
      <dgm:spPr/>
      <dgm:t>
        <a:bodyPr/>
        <a:lstStyle/>
        <a:p>
          <a:endParaRPr lang="en-US"/>
        </a:p>
      </dgm:t>
    </dgm:pt>
    <dgm:pt modelId="{119341B3-11DF-43E3-8B81-F37DEB86C204}">
      <dgm:prSet/>
      <dgm:spPr/>
      <dgm:t>
        <a:bodyPr/>
        <a:lstStyle/>
        <a:p>
          <a:pPr rtl="1"/>
          <a:r>
            <a:rPr lang="ar-IQ" b="1" dirty="0" smtClean="0"/>
            <a:t>النواة المكتنزة </a:t>
          </a:r>
          <a:r>
            <a:rPr lang="en-US" b="1" dirty="0" smtClean="0"/>
            <a:t>Compact nucleus</a:t>
          </a:r>
          <a:r>
            <a:rPr lang="ar-IQ" b="1" dirty="0" smtClean="0"/>
            <a:t>:</a:t>
          </a:r>
          <a:r>
            <a:rPr lang="ar-IQ" dirty="0" smtClean="0"/>
            <a:t> تكون محاطة بغشاء غير متميز عن المادة </a:t>
          </a:r>
          <a:r>
            <a:rPr lang="ar-IQ" dirty="0" err="1" smtClean="0"/>
            <a:t>الكروماتينية</a:t>
          </a:r>
          <a:r>
            <a:rPr lang="ar-IQ" dirty="0" smtClean="0"/>
            <a:t> التي تنتشر بشكل حبيبات </a:t>
          </a:r>
          <a:r>
            <a:rPr lang="ar-IQ" dirty="0" err="1" smtClean="0"/>
            <a:t>او</a:t>
          </a:r>
          <a:r>
            <a:rPr lang="ar-IQ" dirty="0" smtClean="0"/>
            <a:t> كتل في السائل النووي وتكون اكبر حجما من  </a:t>
          </a:r>
          <a:r>
            <a:rPr lang="ar-IQ" dirty="0" err="1" smtClean="0"/>
            <a:t>النواةالحويصليه</a:t>
          </a:r>
          <a:r>
            <a:rPr lang="ar-IQ" dirty="0" smtClean="0"/>
            <a:t> ومتخذه </a:t>
          </a:r>
          <a:r>
            <a:rPr lang="ar-IQ" dirty="0" err="1" smtClean="0"/>
            <a:t>اشكال</a:t>
          </a:r>
          <a:r>
            <a:rPr lang="ar-IQ" dirty="0" smtClean="0"/>
            <a:t> مختلفة منها الكروي </a:t>
          </a:r>
          <a:r>
            <a:rPr lang="en-US" dirty="0" smtClean="0"/>
            <a:t>Spherical</a:t>
          </a:r>
          <a:r>
            <a:rPr lang="ar-IQ" dirty="0" smtClean="0"/>
            <a:t> والبيضوي </a:t>
          </a:r>
          <a:r>
            <a:rPr lang="en-US" dirty="0" err="1" smtClean="0"/>
            <a:t>Ovoidal</a:t>
          </a:r>
          <a:r>
            <a:rPr lang="ar-IQ" dirty="0" smtClean="0"/>
            <a:t> والعصوية </a:t>
          </a:r>
          <a:r>
            <a:rPr lang="en-US" dirty="0" smtClean="0"/>
            <a:t>Rod – shaped</a:t>
          </a:r>
          <a:r>
            <a:rPr lang="ar-IQ" dirty="0" smtClean="0"/>
            <a:t> والخيطي </a:t>
          </a:r>
          <a:r>
            <a:rPr lang="en-US" dirty="0" smtClean="0"/>
            <a:t>Filamentous</a:t>
          </a:r>
          <a:r>
            <a:rPr lang="ar-IQ" dirty="0" smtClean="0"/>
            <a:t> وتوجد في الهدبيات .</a:t>
          </a:r>
          <a:endParaRPr lang="en-US" dirty="0"/>
        </a:p>
      </dgm:t>
    </dgm:pt>
    <dgm:pt modelId="{4DFF3FA2-4D38-4E9E-940A-85F4796AA030}" type="sibTrans" cxnId="{AB75F60E-7D0D-4154-897F-A39C0481C12F}">
      <dgm:prSet/>
      <dgm:spPr/>
      <dgm:t>
        <a:bodyPr/>
        <a:lstStyle/>
        <a:p>
          <a:endParaRPr lang="en-US"/>
        </a:p>
      </dgm:t>
    </dgm:pt>
    <dgm:pt modelId="{6CE22E3C-7C30-4A4D-9D58-1BF8112B346D}" type="parTrans" cxnId="{AB75F60E-7D0D-4154-897F-A39C0481C12F}">
      <dgm:prSet/>
      <dgm:spPr/>
      <dgm:t>
        <a:bodyPr/>
        <a:lstStyle/>
        <a:p>
          <a:endParaRPr lang="en-US"/>
        </a:p>
      </dgm:t>
    </dgm:pt>
    <dgm:pt modelId="{C5A401A8-69EB-4BD3-8A03-19AD58B42670}" type="pres">
      <dgm:prSet presAssocID="{1D9AB920-4715-46BC-B29C-33221162B154}" presName="Name0" presStyleCnt="0">
        <dgm:presLayoutVars>
          <dgm:dir/>
          <dgm:animLvl val="lvl"/>
          <dgm:resizeHandles val="exact"/>
        </dgm:presLayoutVars>
      </dgm:prSet>
      <dgm:spPr/>
      <dgm:t>
        <a:bodyPr/>
        <a:lstStyle/>
        <a:p>
          <a:endParaRPr lang="en-US"/>
        </a:p>
      </dgm:t>
    </dgm:pt>
    <dgm:pt modelId="{E2C602F7-9A9B-47BD-B529-BF2B5C771F0B}" type="pres">
      <dgm:prSet presAssocID="{119341B3-11DF-43E3-8B81-F37DEB86C204}" presName="boxAndChildren" presStyleCnt="0"/>
      <dgm:spPr/>
    </dgm:pt>
    <dgm:pt modelId="{B14BDFC6-BBD7-4069-A8D0-A67E2B988D53}" type="pres">
      <dgm:prSet presAssocID="{119341B3-11DF-43E3-8B81-F37DEB86C204}" presName="parentTextBox" presStyleLbl="node1" presStyleIdx="0" presStyleCnt="3"/>
      <dgm:spPr/>
      <dgm:t>
        <a:bodyPr/>
        <a:lstStyle/>
        <a:p>
          <a:endParaRPr lang="en-US"/>
        </a:p>
      </dgm:t>
    </dgm:pt>
    <dgm:pt modelId="{CE4FCAAA-FB11-4216-B4E7-894A9B284866}" type="pres">
      <dgm:prSet presAssocID="{85BC9140-417F-4F86-BB02-430E279602BA}" presName="sp" presStyleCnt="0"/>
      <dgm:spPr/>
    </dgm:pt>
    <dgm:pt modelId="{F13A9490-A510-4FB6-8D00-7944F3031AF5}" type="pres">
      <dgm:prSet presAssocID="{163C8B1B-FB3E-4C9E-83EA-D56EAB873C39}" presName="arrowAndChildren" presStyleCnt="0"/>
      <dgm:spPr/>
    </dgm:pt>
    <dgm:pt modelId="{032DF525-1BE9-41FE-A2CC-3BADB2D4AAED}" type="pres">
      <dgm:prSet presAssocID="{163C8B1B-FB3E-4C9E-83EA-D56EAB873C39}" presName="parentTextArrow" presStyleLbl="node1" presStyleIdx="1" presStyleCnt="3"/>
      <dgm:spPr/>
      <dgm:t>
        <a:bodyPr/>
        <a:lstStyle/>
        <a:p>
          <a:endParaRPr lang="en-US"/>
        </a:p>
      </dgm:t>
    </dgm:pt>
    <dgm:pt modelId="{E30A273B-C5C9-42CD-B01C-2A44874396C1}" type="pres">
      <dgm:prSet presAssocID="{D9EAADE7-65A4-4FF0-B153-89DDE6399751}" presName="sp" presStyleCnt="0"/>
      <dgm:spPr/>
    </dgm:pt>
    <dgm:pt modelId="{9399EC20-1B7B-4A45-A2BD-739575640660}" type="pres">
      <dgm:prSet presAssocID="{CA377EC7-96DB-46D4-B8DF-7DEB64038B32}" presName="arrowAndChildren" presStyleCnt="0"/>
      <dgm:spPr/>
    </dgm:pt>
    <dgm:pt modelId="{82F08BB2-9258-4BCA-A3C3-9FBD7337BEF3}" type="pres">
      <dgm:prSet presAssocID="{CA377EC7-96DB-46D4-B8DF-7DEB64038B32}" presName="parentTextArrow" presStyleLbl="node1" presStyleIdx="1" presStyleCnt="3"/>
      <dgm:spPr/>
      <dgm:t>
        <a:bodyPr/>
        <a:lstStyle/>
        <a:p>
          <a:endParaRPr lang="en-US"/>
        </a:p>
      </dgm:t>
    </dgm:pt>
    <dgm:pt modelId="{E5BE1481-23BF-4AE0-BA2D-898A0C2F39AD}" type="pres">
      <dgm:prSet presAssocID="{CA377EC7-96DB-46D4-B8DF-7DEB64038B32}" presName="arrow" presStyleLbl="node1" presStyleIdx="2" presStyleCnt="3"/>
      <dgm:spPr/>
      <dgm:t>
        <a:bodyPr/>
        <a:lstStyle/>
        <a:p>
          <a:endParaRPr lang="en-US"/>
        </a:p>
      </dgm:t>
    </dgm:pt>
    <dgm:pt modelId="{E4D84BC0-4CCB-40F6-9F1C-691F0D331E97}" type="pres">
      <dgm:prSet presAssocID="{CA377EC7-96DB-46D4-B8DF-7DEB64038B32}" presName="descendantArrow" presStyleCnt="0"/>
      <dgm:spPr/>
    </dgm:pt>
    <dgm:pt modelId="{7F2E8C93-0615-498E-A48F-FD46B36CF8B4}" type="pres">
      <dgm:prSet presAssocID="{29D3F85E-15D1-44C2-8891-88025473245D}" presName="childTextArrow" presStyleLbl="fgAccFollowNode1" presStyleIdx="0" presStyleCnt="1" custScaleX="100196" custScaleY="219559" custLinFactNeighborY="-69646">
        <dgm:presLayoutVars>
          <dgm:bulletEnabled val="1"/>
        </dgm:presLayoutVars>
      </dgm:prSet>
      <dgm:spPr/>
      <dgm:t>
        <a:bodyPr/>
        <a:lstStyle/>
        <a:p>
          <a:endParaRPr lang="en-US"/>
        </a:p>
      </dgm:t>
    </dgm:pt>
  </dgm:ptLst>
  <dgm:cxnLst>
    <dgm:cxn modelId="{0A873262-9460-4E9E-9BD7-97F0D9406902}" type="presOf" srcId="{1D9AB920-4715-46BC-B29C-33221162B154}" destId="{C5A401A8-69EB-4BD3-8A03-19AD58B42670}" srcOrd="0" destOrd="0" presId="urn:microsoft.com/office/officeart/2005/8/layout/process4"/>
    <dgm:cxn modelId="{2449CEC9-7D00-4A54-A877-69ADACB1FAEB}" srcId="{1D9AB920-4715-46BC-B29C-33221162B154}" destId="{163C8B1B-FB3E-4C9E-83EA-D56EAB873C39}" srcOrd="1" destOrd="0" parTransId="{681D8F26-4632-4CC1-BF9F-7AE4214D911A}" sibTransId="{85BC9140-417F-4F86-BB02-430E279602BA}"/>
    <dgm:cxn modelId="{8DBEBF21-0613-41A3-A951-5D5E4A0408D4}" type="presOf" srcId="{CA377EC7-96DB-46D4-B8DF-7DEB64038B32}" destId="{E5BE1481-23BF-4AE0-BA2D-898A0C2F39AD}" srcOrd="1" destOrd="0" presId="urn:microsoft.com/office/officeart/2005/8/layout/process4"/>
    <dgm:cxn modelId="{63A2582C-38EF-4345-97AC-4AE1725F328D}" type="presOf" srcId="{29D3F85E-15D1-44C2-8891-88025473245D}" destId="{7F2E8C93-0615-498E-A48F-FD46B36CF8B4}" srcOrd="0" destOrd="0" presId="urn:microsoft.com/office/officeart/2005/8/layout/process4"/>
    <dgm:cxn modelId="{5B117BB1-4A30-4E3A-B92F-85ECCFE3F626}" srcId="{CA377EC7-96DB-46D4-B8DF-7DEB64038B32}" destId="{29D3F85E-15D1-44C2-8891-88025473245D}" srcOrd="0" destOrd="0" parTransId="{45CF28CA-59E8-4076-A139-D3F1E1820A6A}" sibTransId="{865A15E5-D8F5-49DC-9629-B1B15F6E93DF}"/>
    <dgm:cxn modelId="{D3AFA16E-FCF1-4227-B148-F27693C7C33F}" type="presOf" srcId="{CA377EC7-96DB-46D4-B8DF-7DEB64038B32}" destId="{82F08BB2-9258-4BCA-A3C3-9FBD7337BEF3}" srcOrd="0" destOrd="0" presId="urn:microsoft.com/office/officeart/2005/8/layout/process4"/>
    <dgm:cxn modelId="{5E227EF5-0193-4F67-AC87-E86D8390A158}" type="presOf" srcId="{119341B3-11DF-43E3-8B81-F37DEB86C204}" destId="{B14BDFC6-BBD7-4069-A8D0-A67E2B988D53}" srcOrd="0" destOrd="0" presId="urn:microsoft.com/office/officeart/2005/8/layout/process4"/>
    <dgm:cxn modelId="{AB75F60E-7D0D-4154-897F-A39C0481C12F}" srcId="{1D9AB920-4715-46BC-B29C-33221162B154}" destId="{119341B3-11DF-43E3-8B81-F37DEB86C204}" srcOrd="2" destOrd="0" parTransId="{6CE22E3C-7C30-4A4D-9D58-1BF8112B346D}" sibTransId="{4DFF3FA2-4D38-4E9E-940A-85F4796AA030}"/>
    <dgm:cxn modelId="{1544269B-CD01-4F98-BA7B-727FEF826EC9}" srcId="{1D9AB920-4715-46BC-B29C-33221162B154}" destId="{CA377EC7-96DB-46D4-B8DF-7DEB64038B32}" srcOrd="0" destOrd="0" parTransId="{F8753259-534F-4B91-892D-6518A79DCF0E}" sibTransId="{D9EAADE7-65A4-4FF0-B153-89DDE6399751}"/>
    <dgm:cxn modelId="{5B182414-556E-437B-8F1D-CE4B876EF116}" type="presOf" srcId="{163C8B1B-FB3E-4C9E-83EA-D56EAB873C39}" destId="{032DF525-1BE9-41FE-A2CC-3BADB2D4AAED}" srcOrd="0" destOrd="0" presId="urn:microsoft.com/office/officeart/2005/8/layout/process4"/>
    <dgm:cxn modelId="{E99C03A6-D501-431C-9392-DBA7635D9CED}" type="presParOf" srcId="{C5A401A8-69EB-4BD3-8A03-19AD58B42670}" destId="{E2C602F7-9A9B-47BD-B529-BF2B5C771F0B}" srcOrd="0" destOrd="0" presId="urn:microsoft.com/office/officeart/2005/8/layout/process4"/>
    <dgm:cxn modelId="{B407AFA7-3C4A-4028-A691-E2440C60E93D}" type="presParOf" srcId="{E2C602F7-9A9B-47BD-B529-BF2B5C771F0B}" destId="{B14BDFC6-BBD7-4069-A8D0-A67E2B988D53}" srcOrd="0" destOrd="0" presId="urn:microsoft.com/office/officeart/2005/8/layout/process4"/>
    <dgm:cxn modelId="{84C53604-08E7-44F7-8326-A559DACCF4C4}" type="presParOf" srcId="{C5A401A8-69EB-4BD3-8A03-19AD58B42670}" destId="{CE4FCAAA-FB11-4216-B4E7-894A9B284866}" srcOrd="1" destOrd="0" presId="urn:microsoft.com/office/officeart/2005/8/layout/process4"/>
    <dgm:cxn modelId="{162D6E48-22B0-4056-A1A2-278EF127F35C}" type="presParOf" srcId="{C5A401A8-69EB-4BD3-8A03-19AD58B42670}" destId="{F13A9490-A510-4FB6-8D00-7944F3031AF5}" srcOrd="2" destOrd="0" presId="urn:microsoft.com/office/officeart/2005/8/layout/process4"/>
    <dgm:cxn modelId="{CC549DC2-A093-4D82-8C8B-8774E8305D26}" type="presParOf" srcId="{F13A9490-A510-4FB6-8D00-7944F3031AF5}" destId="{032DF525-1BE9-41FE-A2CC-3BADB2D4AAED}" srcOrd="0" destOrd="0" presId="urn:microsoft.com/office/officeart/2005/8/layout/process4"/>
    <dgm:cxn modelId="{85ECD711-2F7E-4A97-9FFE-9AC8BE93D8F8}" type="presParOf" srcId="{C5A401A8-69EB-4BD3-8A03-19AD58B42670}" destId="{E30A273B-C5C9-42CD-B01C-2A44874396C1}" srcOrd="3" destOrd="0" presId="urn:microsoft.com/office/officeart/2005/8/layout/process4"/>
    <dgm:cxn modelId="{BF71E94A-9B4A-4311-8325-09C4C4D9B775}" type="presParOf" srcId="{C5A401A8-69EB-4BD3-8A03-19AD58B42670}" destId="{9399EC20-1B7B-4A45-A2BD-739575640660}" srcOrd="4" destOrd="0" presId="urn:microsoft.com/office/officeart/2005/8/layout/process4"/>
    <dgm:cxn modelId="{C24B4BF8-8BC2-49A9-8BF6-67E05BC56899}" type="presParOf" srcId="{9399EC20-1B7B-4A45-A2BD-739575640660}" destId="{82F08BB2-9258-4BCA-A3C3-9FBD7337BEF3}" srcOrd="0" destOrd="0" presId="urn:microsoft.com/office/officeart/2005/8/layout/process4"/>
    <dgm:cxn modelId="{BA749D80-7391-40FE-B817-C6D5A73243E9}" type="presParOf" srcId="{9399EC20-1B7B-4A45-A2BD-739575640660}" destId="{E5BE1481-23BF-4AE0-BA2D-898A0C2F39AD}" srcOrd="1" destOrd="0" presId="urn:microsoft.com/office/officeart/2005/8/layout/process4"/>
    <dgm:cxn modelId="{48D6A472-E6FF-4AEF-B086-2DA150099746}" type="presParOf" srcId="{9399EC20-1B7B-4A45-A2BD-739575640660}" destId="{E4D84BC0-4CCB-40F6-9F1C-691F0D331E97}" srcOrd="2" destOrd="0" presId="urn:microsoft.com/office/officeart/2005/8/layout/process4"/>
    <dgm:cxn modelId="{967194A4-ED85-43F8-8523-A4800ED7F9B5}" type="presParOf" srcId="{E4D84BC0-4CCB-40F6-9F1C-691F0D331E97}" destId="{7F2E8C93-0615-498E-A48F-FD46B36CF8B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560E0B-3DD4-49D7-BE31-BB5221AA050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FBDE92D-4CDD-4246-BF3B-A712AB89A858}">
      <dgm:prSet custT="1"/>
      <dgm:spPr/>
      <dgm:t>
        <a:bodyPr/>
        <a:lstStyle/>
        <a:p>
          <a:pPr algn="just" rtl="1"/>
          <a:r>
            <a:rPr lang="ar-IQ" sz="1800" b="1" dirty="0" smtClean="0">
              <a:solidFill>
                <a:schemeClr val="tx1"/>
              </a:solidFill>
            </a:rPr>
            <a:t>1.  الانتشار البسيط </a:t>
          </a:r>
          <a:r>
            <a:rPr lang="en-US" sz="1800" b="1" dirty="0" smtClean="0">
              <a:solidFill>
                <a:schemeClr val="tx1"/>
              </a:solidFill>
            </a:rPr>
            <a:t>simple diffusion </a:t>
          </a:r>
          <a:endParaRPr lang="en-US" sz="1800" b="1" dirty="0">
            <a:solidFill>
              <a:schemeClr val="tx1"/>
            </a:solidFill>
          </a:endParaRPr>
        </a:p>
      </dgm:t>
    </dgm:pt>
    <dgm:pt modelId="{37AA1B3A-AF4A-46B5-A0F1-A39AED4BCC02}" type="parTrans" cxnId="{3C8D66D8-F08B-4C5B-B263-7AFC3C48C41E}">
      <dgm:prSet/>
      <dgm:spPr/>
      <dgm:t>
        <a:bodyPr/>
        <a:lstStyle/>
        <a:p>
          <a:pPr algn="just"/>
          <a:endParaRPr lang="en-US" sz="2800" b="1">
            <a:solidFill>
              <a:schemeClr val="tx1"/>
            </a:solidFill>
          </a:endParaRPr>
        </a:p>
      </dgm:t>
    </dgm:pt>
    <dgm:pt modelId="{4F116A82-1325-4F7E-84F5-B1EB54235230}" type="sibTrans" cxnId="{3C8D66D8-F08B-4C5B-B263-7AFC3C48C41E}">
      <dgm:prSet/>
      <dgm:spPr/>
      <dgm:t>
        <a:bodyPr/>
        <a:lstStyle/>
        <a:p>
          <a:pPr algn="just"/>
          <a:endParaRPr lang="en-US" sz="2800" b="1">
            <a:solidFill>
              <a:schemeClr val="tx1"/>
            </a:solidFill>
          </a:endParaRPr>
        </a:p>
      </dgm:t>
    </dgm:pt>
    <dgm:pt modelId="{8A5D1B76-383E-4CBD-9D26-0C7B4BC8CBCB}">
      <dgm:prSet custT="1"/>
      <dgm:spPr/>
      <dgm:t>
        <a:bodyPr/>
        <a:lstStyle/>
        <a:p>
          <a:pPr algn="just" rtl="1"/>
          <a:r>
            <a:rPr lang="ar-IQ" sz="1800" b="1" dirty="0" smtClean="0">
              <a:solidFill>
                <a:schemeClr val="tx1"/>
              </a:solidFill>
            </a:rPr>
            <a:t>2.  </a:t>
          </a:r>
          <a:r>
            <a:rPr lang="ar-IQ" sz="1800" b="1" dirty="0" smtClean="0">
              <a:solidFill>
                <a:schemeClr val="bg1">
                  <a:lumMod val="95000"/>
                </a:schemeClr>
              </a:solidFill>
            </a:rPr>
            <a:t>الالتهام </a:t>
          </a:r>
          <a:r>
            <a:rPr lang="en-US" sz="1800" b="1" dirty="0" err="1" smtClean="0">
              <a:solidFill>
                <a:schemeClr val="bg1">
                  <a:lumMod val="95000"/>
                </a:schemeClr>
              </a:solidFill>
            </a:rPr>
            <a:t>Phagotrophy</a:t>
          </a:r>
          <a:r>
            <a:rPr lang="ar-IQ" sz="1800" b="1" dirty="0" smtClean="0">
              <a:solidFill>
                <a:schemeClr val="bg1">
                  <a:lumMod val="95000"/>
                </a:schemeClr>
              </a:solidFill>
            </a:rPr>
            <a:t> </a:t>
          </a:r>
          <a:r>
            <a:rPr lang="ar-IQ" sz="1800" b="1" dirty="0" smtClean="0">
              <a:solidFill>
                <a:schemeClr val="tx1"/>
              </a:solidFill>
            </a:rPr>
            <a:t>: وتتم بابتلاع المواد الغذائية الصلبة </a:t>
          </a:r>
          <a:r>
            <a:rPr lang="ar-IQ" sz="1800" b="1" dirty="0" err="1" smtClean="0">
              <a:solidFill>
                <a:schemeClr val="tx1"/>
              </a:solidFill>
            </a:rPr>
            <a:t>ىبتكوين</a:t>
          </a:r>
          <a:r>
            <a:rPr lang="ar-IQ" sz="1800" b="1" dirty="0" smtClean="0">
              <a:solidFill>
                <a:schemeClr val="tx1"/>
              </a:solidFill>
            </a:rPr>
            <a:t> </a:t>
          </a:r>
          <a:r>
            <a:rPr lang="ar-IQ" sz="1800" b="1" dirty="0" err="1" smtClean="0">
              <a:solidFill>
                <a:schemeClr val="tx1"/>
              </a:solidFill>
            </a:rPr>
            <a:t>الاقدام</a:t>
          </a:r>
          <a:r>
            <a:rPr lang="ar-IQ" sz="1800" b="1" dirty="0" smtClean="0">
              <a:solidFill>
                <a:schemeClr val="tx1"/>
              </a:solidFill>
            </a:rPr>
            <a:t> الكاذبة </a:t>
          </a:r>
          <a:r>
            <a:rPr lang="en-US" sz="1800" b="1" dirty="0" err="1" smtClean="0">
              <a:solidFill>
                <a:schemeClr val="tx1"/>
              </a:solidFill>
            </a:rPr>
            <a:t>Pseudoopoda</a:t>
          </a:r>
          <a:r>
            <a:rPr lang="ar-IQ" sz="1800" b="1" dirty="0" smtClean="0">
              <a:solidFill>
                <a:schemeClr val="tx1"/>
              </a:solidFill>
            </a:rPr>
            <a:t> كما في </a:t>
          </a:r>
          <a:r>
            <a:rPr lang="ar-IQ" sz="1800" b="1" dirty="0" err="1" smtClean="0">
              <a:solidFill>
                <a:schemeClr val="tx1"/>
              </a:solidFill>
            </a:rPr>
            <a:t>الاميبا</a:t>
          </a:r>
          <a:r>
            <a:rPr lang="ar-IQ" sz="1800" b="1" dirty="0" smtClean="0">
              <a:solidFill>
                <a:schemeClr val="tx1"/>
              </a:solidFill>
            </a:rPr>
            <a:t> </a:t>
          </a:r>
          <a:r>
            <a:rPr lang="ar-IQ" sz="1800" b="1" dirty="0" err="1" smtClean="0">
              <a:solidFill>
                <a:schemeClr val="tx1"/>
              </a:solidFill>
            </a:rPr>
            <a:t>او</a:t>
          </a:r>
          <a:r>
            <a:rPr lang="ar-IQ" sz="1800" b="1" dirty="0" smtClean="0">
              <a:solidFill>
                <a:schemeClr val="tx1"/>
              </a:solidFill>
            </a:rPr>
            <a:t> بتكوين ما يشبه البلعوم </a:t>
          </a:r>
          <a:r>
            <a:rPr lang="en-US" sz="1800" b="1" dirty="0" smtClean="0">
              <a:solidFill>
                <a:schemeClr val="tx1"/>
              </a:solidFill>
            </a:rPr>
            <a:t>Gullet </a:t>
          </a:r>
          <a:r>
            <a:rPr lang="ar-IQ" sz="1800" b="1" dirty="0" smtClean="0">
              <a:solidFill>
                <a:schemeClr val="tx1"/>
              </a:solidFill>
            </a:rPr>
            <a:t> حتى تمر به الجزيئات الغذائية في </a:t>
          </a:r>
          <a:r>
            <a:rPr lang="en-US" sz="1800" b="1" i="1" dirty="0" err="1" smtClean="0">
              <a:solidFill>
                <a:schemeClr val="tx1"/>
              </a:solidFill>
            </a:rPr>
            <a:t>Dientamoeba</a:t>
          </a:r>
          <a:r>
            <a:rPr lang="en-US" sz="1800" b="1" i="1" dirty="0" smtClean="0">
              <a:solidFill>
                <a:schemeClr val="tx1"/>
              </a:solidFill>
            </a:rPr>
            <a:t> </a:t>
          </a:r>
          <a:r>
            <a:rPr lang="en-US" sz="1800" b="1" i="1" dirty="0" err="1" smtClean="0">
              <a:solidFill>
                <a:schemeClr val="tx1"/>
              </a:solidFill>
            </a:rPr>
            <a:t>fragilis</a:t>
          </a:r>
          <a:r>
            <a:rPr lang="en-US" sz="1800" b="1" i="1" dirty="0" smtClean="0">
              <a:solidFill>
                <a:schemeClr val="tx1"/>
              </a:solidFill>
            </a:rPr>
            <a:t> </a:t>
          </a:r>
          <a:r>
            <a:rPr lang="ar-IQ" sz="1800" b="1" dirty="0" smtClean="0">
              <a:solidFill>
                <a:schemeClr val="tx1"/>
              </a:solidFill>
            </a:rPr>
            <a:t>.</a:t>
          </a:r>
          <a:endParaRPr lang="en-US" sz="1800" b="1" dirty="0">
            <a:solidFill>
              <a:schemeClr val="tx1"/>
            </a:solidFill>
          </a:endParaRPr>
        </a:p>
      </dgm:t>
    </dgm:pt>
    <dgm:pt modelId="{E3A4897F-7525-4DE4-835B-9D0D21648A7F}" type="parTrans" cxnId="{3B0EA93B-AA36-47F7-9A09-4DDDC328748A}">
      <dgm:prSet/>
      <dgm:spPr/>
      <dgm:t>
        <a:bodyPr/>
        <a:lstStyle/>
        <a:p>
          <a:pPr algn="just"/>
          <a:endParaRPr lang="en-US" sz="2800" b="1">
            <a:solidFill>
              <a:schemeClr val="tx1"/>
            </a:solidFill>
          </a:endParaRPr>
        </a:p>
      </dgm:t>
    </dgm:pt>
    <dgm:pt modelId="{E58A181A-8491-4A2D-9D7C-4AE767C14F05}" type="sibTrans" cxnId="{3B0EA93B-AA36-47F7-9A09-4DDDC328748A}">
      <dgm:prSet/>
      <dgm:spPr/>
      <dgm:t>
        <a:bodyPr/>
        <a:lstStyle/>
        <a:p>
          <a:pPr algn="just"/>
          <a:endParaRPr lang="en-US" sz="2800" b="1">
            <a:solidFill>
              <a:schemeClr val="tx1"/>
            </a:solidFill>
          </a:endParaRPr>
        </a:p>
      </dgm:t>
    </dgm:pt>
    <dgm:pt modelId="{367421FC-FD28-4808-890B-703075999C4E}">
      <dgm:prSet custT="1"/>
      <dgm:spPr/>
      <dgm:t>
        <a:bodyPr/>
        <a:lstStyle/>
        <a:p>
          <a:pPr algn="just" rtl="1"/>
          <a:r>
            <a:rPr lang="ar-IQ" sz="1800" b="1" dirty="0" smtClean="0">
              <a:solidFill>
                <a:schemeClr val="bg1">
                  <a:lumMod val="95000"/>
                </a:schemeClr>
              </a:solidFill>
            </a:rPr>
            <a:t>3. الشرب الخلوي </a:t>
          </a:r>
          <a:r>
            <a:rPr lang="en-US" sz="1800" b="1" dirty="0" smtClean="0">
              <a:solidFill>
                <a:schemeClr val="bg1">
                  <a:lumMod val="95000"/>
                </a:schemeClr>
              </a:solidFill>
            </a:rPr>
            <a:t>Pinocytosis</a:t>
          </a:r>
          <a:r>
            <a:rPr lang="ar-IQ" sz="1800" b="1" dirty="0" smtClean="0">
              <a:solidFill>
                <a:schemeClr val="tx1"/>
              </a:solidFill>
            </a:rPr>
            <a:t>: وتكون لدخول الطعام السائل بانبعاج جزء الغشاء البلازمي الذي يشكل غلاف يحيط </a:t>
          </a:r>
          <a:r>
            <a:rPr lang="ar-IQ" sz="1800" b="1" dirty="0" err="1" smtClean="0">
              <a:solidFill>
                <a:schemeClr val="tx1"/>
              </a:solidFill>
            </a:rPr>
            <a:t>بالحويصله</a:t>
          </a:r>
          <a:r>
            <a:rPr lang="ar-IQ" sz="1800" b="1" dirty="0" smtClean="0">
              <a:solidFill>
                <a:schemeClr val="tx1"/>
              </a:solidFill>
            </a:rPr>
            <a:t> </a:t>
          </a:r>
          <a:r>
            <a:rPr lang="en-US" sz="1800" b="1" dirty="0" smtClean="0">
              <a:solidFill>
                <a:schemeClr val="tx1"/>
              </a:solidFill>
            </a:rPr>
            <a:t>Vesicle</a:t>
          </a:r>
          <a:r>
            <a:rPr lang="ar-IQ" sz="1800" b="1" dirty="0" smtClean="0">
              <a:solidFill>
                <a:schemeClr val="tx1"/>
              </a:solidFill>
            </a:rPr>
            <a:t> المتكونة بعد تناول الطعام .</a:t>
          </a:r>
          <a:endParaRPr lang="en-US" sz="1800" b="1" dirty="0">
            <a:solidFill>
              <a:schemeClr val="tx1"/>
            </a:solidFill>
          </a:endParaRPr>
        </a:p>
      </dgm:t>
    </dgm:pt>
    <dgm:pt modelId="{69E9BD81-E310-4E91-A9BD-DFCF1B0562A8}" type="parTrans" cxnId="{A14F9258-D68E-423A-8B7C-F1FCC3F04DC7}">
      <dgm:prSet/>
      <dgm:spPr/>
      <dgm:t>
        <a:bodyPr/>
        <a:lstStyle/>
        <a:p>
          <a:pPr algn="just"/>
          <a:endParaRPr lang="en-US" sz="2800" b="1">
            <a:solidFill>
              <a:schemeClr val="tx1"/>
            </a:solidFill>
          </a:endParaRPr>
        </a:p>
      </dgm:t>
    </dgm:pt>
    <dgm:pt modelId="{C0866196-CFF8-4877-9B75-4EEF1309E004}" type="sibTrans" cxnId="{A14F9258-D68E-423A-8B7C-F1FCC3F04DC7}">
      <dgm:prSet/>
      <dgm:spPr/>
      <dgm:t>
        <a:bodyPr/>
        <a:lstStyle/>
        <a:p>
          <a:pPr algn="just"/>
          <a:endParaRPr lang="en-US" sz="2800" b="1">
            <a:solidFill>
              <a:schemeClr val="tx1"/>
            </a:solidFill>
          </a:endParaRPr>
        </a:p>
      </dgm:t>
    </dgm:pt>
    <dgm:pt modelId="{C3B8F28F-2707-4DCD-A83C-C0B2D4CFB39C}">
      <dgm:prSet custT="1"/>
      <dgm:spPr/>
      <dgm:t>
        <a:bodyPr/>
        <a:lstStyle/>
        <a:p>
          <a:pPr algn="just" rtl="1"/>
          <a:r>
            <a:rPr lang="ar-IQ" sz="1800" b="1" dirty="0" smtClean="0">
              <a:solidFill>
                <a:schemeClr val="tx1"/>
              </a:solidFill>
            </a:rPr>
            <a:t>4. التغذية الفمية </a:t>
          </a:r>
          <a:r>
            <a:rPr lang="en-US" sz="1800" b="1" dirty="0" smtClean="0">
              <a:solidFill>
                <a:schemeClr val="tx1"/>
              </a:solidFill>
            </a:rPr>
            <a:t>:</a:t>
          </a:r>
          <a:r>
            <a:rPr lang="en-US" sz="1800" b="1" dirty="0" err="1" smtClean="0">
              <a:solidFill>
                <a:schemeClr val="tx1"/>
              </a:solidFill>
            </a:rPr>
            <a:t>cytostomal</a:t>
          </a:r>
          <a:r>
            <a:rPr lang="en-US" sz="1800" b="1" dirty="0" smtClean="0">
              <a:solidFill>
                <a:schemeClr val="tx1"/>
              </a:solidFill>
            </a:rPr>
            <a:t> feeding </a:t>
          </a:r>
          <a:r>
            <a:rPr lang="ar-IQ" sz="1800" b="1" dirty="0" smtClean="0">
              <a:solidFill>
                <a:schemeClr val="tx1"/>
              </a:solidFill>
            </a:rPr>
            <a:t>كما في الهدبيات</a:t>
          </a:r>
          <a:endParaRPr lang="en-US" sz="1800" b="1" dirty="0">
            <a:solidFill>
              <a:schemeClr val="tx1"/>
            </a:solidFill>
          </a:endParaRPr>
        </a:p>
      </dgm:t>
    </dgm:pt>
    <dgm:pt modelId="{0CDD5087-AD30-48EA-8665-5B6166468974}" type="parTrans" cxnId="{531911D7-B41E-4EE9-BC21-255DC290ACEB}">
      <dgm:prSet/>
      <dgm:spPr/>
      <dgm:t>
        <a:bodyPr/>
        <a:lstStyle/>
        <a:p>
          <a:endParaRPr lang="en-US"/>
        </a:p>
      </dgm:t>
    </dgm:pt>
    <dgm:pt modelId="{40BB76B3-8C08-4602-897F-257EA514776F}" type="sibTrans" cxnId="{531911D7-B41E-4EE9-BC21-255DC290ACEB}">
      <dgm:prSet/>
      <dgm:spPr/>
      <dgm:t>
        <a:bodyPr/>
        <a:lstStyle/>
        <a:p>
          <a:endParaRPr lang="en-US"/>
        </a:p>
      </dgm:t>
    </dgm:pt>
    <dgm:pt modelId="{314DB1BF-3C15-4A0E-B33A-B6C10FEA85A8}" type="pres">
      <dgm:prSet presAssocID="{30560E0B-3DD4-49D7-BE31-BB5221AA0502}" presName="Name0" presStyleCnt="0">
        <dgm:presLayoutVars>
          <dgm:chMax val="7"/>
          <dgm:chPref val="7"/>
          <dgm:dir/>
        </dgm:presLayoutVars>
      </dgm:prSet>
      <dgm:spPr/>
      <dgm:t>
        <a:bodyPr/>
        <a:lstStyle/>
        <a:p>
          <a:endParaRPr lang="en-US"/>
        </a:p>
      </dgm:t>
    </dgm:pt>
    <dgm:pt modelId="{94B7AA2F-A04B-4C97-80E3-BB0849C982FD}" type="pres">
      <dgm:prSet presAssocID="{30560E0B-3DD4-49D7-BE31-BB5221AA0502}" presName="Name1" presStyleCnt="0"/>
      <dgm:spPr/>
    </dgm:pt>
    <dgm:pt modelId="{2D829272-BD99-4905-B41D-6DBDDBC2876E}" type="pres">
      <dgm:prSet presAssocID="{30560E0B-3DD4-49D7-BE31-BB5221AA0502}" presName="cycle" presStyleCnt="0"/>
      <dgm:spPr/>
    </dgm:pt>
    <dgm:pt modelId="{0E2F21F0-BD11-41F8-A83F-9AD09FEC275F}" type="pres">
      <dgm:prSet presAssocID="{30560E0B-3DD4-49D7-BE31-BB5221AA0502}" presName="srcNode" presStyleLbl="node1" presStyleIdx="0" presStyleCnt="4"/>
      <dgm:spPr/>
    </dgm:pt>
    <dgm:pt modelId="{8739C36F-69D4-450F-AA0A-3C39A59B72FD}" type="pres">
      <dgm:prSet presAssocID="{30560E0B-3DD4-49D7-BE31-BB5221AA0502}" presName="conn" presStyleLbl="parChTrans1D2" presStyleIdx="0" presStyleCnt="1"/>
      <dgm:spPr/>
      <dgm:t>
        <a:bodyPr/>
        <a:lstStyle/>
        <a:p>
          <a:endParaRPr lang="en-US"/>
        </a:p>
      </dgm:t>
    </dgm:pt>
    <dgm:pt modelId="{43B63943-7838-4A46-A798-A6811B17D5AE}" type="pres">
      <dgm:prSet presAssocID="{30560E0B-3DD4-49D7-BE31-BB5221AA0502}" presName="extraNode" presStyleLbl="node1" presStyleIdx="0" presStyleCnt="4"/>
      <dgm:spPr/>
    </dgm:pt>
    <dgm:pt modelId="{9CB713E7-C932-40C3-AD02-DE8885C22518}" type="pres">
      <dgm:prSet presAssocID="{30560E0B-3DD4-49D7-BE31-BB5221AA0502}" presName="dstNode" presStyleLbl="node1" presStyleIdx="0" presStyleCnt="4"/>
      <dgm:spPr/>
    </dgm:pt>
    <dgm:pt modelId="{847DAF49-3F7D-449A-8C6A-0E9AE7981807}" type="pres">
      <dgm:prSet presAssocID="{7FBDE92D-4CDD-4246-BF3B-A712AB89A858}" presName="text_1" presStyleLbl="node1" presStyleIdx="0" presStyleCnt="4">
        <dgm:presLayoutVars>
          <dgm:bulletEnabled val="1"/>
        </dgm:presLayoutVars>
      </dgm:prSet>
      <dgm:spPr/>
      <dgm:t>
        <a:bodyPr/>
        <a:lstStyle/>
        <a:p>
          <a:endParaRPr lang="en-US"/>
        </a:p>
      </dgm:t>
    </dgm:pt>
    <dgm:pt modelId="{579F938E-2B2C-4FB3-A603-21566C2971B5}" type="pres">
      <dgm:prSet presAssocID="{7FBDE92D-4CDD-4246-BF3B-A712AB89A858}" presName="accent_1" presStyleCnt="0"/>
      <dgm:spPr/>
    </dgm:pt>
    <dgm:pt modelId="{85051092-9B65-4ED0-9DC8-D3AEE846213C}" type="pres">
      <dgm:prSet presAssocID="{7FBDE92D-4CDD-4246-BF3B-A712AB89A858}" presName="accentRepeatNode" presStyleLbl="solidFgAcc1" presStyleIdx="0" presStyleCnt="4" custLinFactNeighborX="-4660"/>
      <dgm:spPr/>
    </dgm:pt>
    <dgm:pt modelId="{05D8AD1F-E837-4579-A15A-FF60FD7E3248}" type="pres">
      <dgm:prSet presAssocID="{8A5D1B76-383E-4CBD-9D26-0C7B4BC8CBCB}" presName="text_2" presStyleLbl="node1" presStyleIdx="1" presStyleCnt="4">
        <dgm:presLayoutVars>
          <dgm:bulletEnabled val="1"/>
        </dgm:presLayoutVars>
      </dgm:prSet>
      <dgm:spPr/>
      <dgm:t>
        <a:bodyPr/>
        <a:lstStyle/>
        <a:p>
          <a:endParaRPr lang="en-US"/>
        </a:p>
      </dgm:t>
    </dgm:pt>
    <dgm:pt modelId="{82F6FC8E-8325-4B0B-B102-11C11F14C824}" type="pres">
      <dgm:prSet presAssocID="{8A5D1B76-383E-4CBD-9D26-0C7B4BC8CBCB}" presName="accent_2" presStyleCnt="0"/>
      <dgm:spPr/>
    </dgm:pt>
    <dgm:pt modelId="{09235261-0E7C-4D4C-8FFF-2F536C0F529E}" type="pres">
      <dgm:prSet presAssocID="{8A5D1B76-383E-4CBD-9D26-0C7B4BC8CBCB}" presName="accentRepeatNode" presStyleLbl="solidFgAcc1" presStyleIdx="1" presStyleCnt="4"/>
      <dgm:spPr/>
    </dgm:pt>
    <dgm:pt modelId="{092F4D1F-C568-4D61-BDBB-E1DE71388BD9}" type="pres">
      <dgm:prSet presAssocID="{367421FC-FD28-4808-890B-703075999C4E}" presName="text_3" presStyleLbl="node1" presStyleIdx="2" presStyleCnt="4">
        <dgm:presLayoutVars>
          <dgm:bulletEnabled val="1"/>
        </dgm:presLayoutVars>
      </dgm:prSet>
      <dgm:spPr/>
      <dgm:t>
        <a:bodyPr/>
        <a:lstStyle/>
        <a:p>
          <a:endParaRPr lang="en-US"/>
        </a:p>
      </dgm:t>
    </dgm:pt>
    <dgm:pt modelId="{FE8349AA-7DAA-49C8-8F98-EC9DFD228C63}" type="pres">
      <dgm:prSet presAssocID="{367421FC-FD28-4808-890B-703075999C4E}" presName="accent_3" presStyleCnt="0"/>
      <dgm:spPr/>
    </dgm:pt>
    <dgm:pt modelId="{23200F42-25D5-4ABB-B814-F3FA59900BA5}" type="pres">
      <dgm:prSet presAssocID="{367421FC-FD28-4808-890B-703075999C4E}" presName="accentRepeatNode" presStyleLbl="solidFgAcc1" presStyleIdx="2" presStyleCnt="4"/>
      <dgm:spPr/>
    </dgm:pt>
    <dgm:pt modelId="{2A37CFA9-6466-4930-91CC-0D21C16076EA}" type="pres">
      <dgm:prSet presAssocID="{C3B8F28F-2707-4DCD-A83C-C0B2D4CFB39C}" presName="text_4" presStyleLbl="node1" presStyleIdx="3" presStyleCnt="4">
        <dgm:presLayoutVars>
          <dgm:bulletEnabled val="1"/>
        </dgm:presLayoutVars>
      </dgm:prSet>
      <dgm:spPr/>
      <dgm:t>
        <a:bodyPr/>
        <a:lstStyle/>
        <a:p>
          <a:endParaRPr lang="en-US"/>
        </a:p>
      </dgm:t>
    </dgm:pt>
    <dgm:pt modelId="{71CB0774-F3E6-4AF6-A4F4-956644050602}" type="pres">
      <dgm:prSet presAssocID="{C3B8F28F-2707-4DCD-A83C-C0B2D4CFB39C}" presName="accent_4" presStyleCnt="0"/>
      <dgm:spPr/>
    </dgm:pt>
    <dgm:pt modelId="{71427617-4B53-44DE-BAE8-092EE040F8B0}" type="pres">
      <dgm:prSet presAssocID="{C3B8F28F-2707-4DCD-A83C-C0B2D4CFB39C}" presName="accentRepeatNode" presStyleLbl="solidFgAcc1" presStyleIdx="3" presStyleCnt="4"/>
      <dgm:spPr/>
    </dgm:pt>
  </dgm:ptLst>
  <dgm:cxnLst>
    <dgm:cxn modelId="{531911D7-B41E-4EE9-BC21-255DC290ACEB}" srcId="{30560E0B-3DD4-49D7-BE31-BB5221AA0502}" destId="{C3B8F28F-2707-4DCD-A83C-C0B2D4CFB39C}" srcOrd="3" destOrd="0" parTransId="{0CDD5087-AD30-48EA-8665-5B6166468974}" sibTransId="{40BB76B3-8C08-4602-897F-257EA514776F}"/>
    <dgm:cxn modelId="{69E21113-E572-4E22-BC97-3B5341C36FFE}" type="presOf" srcId="{30560E0B-3DD4-49D7-BE31-BB5221AA0502}" destId="{314DB1BF-3C15-4A0E-B33A-B6C10FEA85A8}" srcOrd="0" destOrd="0" presId="urn:microsoft.com/office/officeart/2008/layout/VerticalCurvedList"/>
    <dgm:cxn modelId="{3C8D66D8-F08B-4C5B-B263-7AFC3C48C41E}" srcId="{30560E0B-3DD4-49D7-BE31-BB5221AA0502}" destId="{7FBDE92D-4CDD-4246-BF3B-A712AB89A858}" srcOrd="0" destOrd="0" parTransId="{37AA1B3A-AF4A-46B5-A0F1-A39AED4BCC02}" sibTransId="{4F116A82-1325-4F7E-84F5-B1EB54235230}"/>
    <dgm:cxn modelId="{1C9199B4-F2E0-4CE4-BAAD-B71E7BDAA4A7}" type="presOf" srcId="{4F116A82-1325-4F7E-84F5-B1EB54235230}" destId="{8739C36F-69D4-450F-AA0A-3C39A59B72FD}" srcOrd="0" destOrd="0" presId="urn:microsoft.com/office/officeart/2008/layout/VerticalCurvedList"/>
    <dgm:cxn modelId="{FB8FA1B7-C2BE-43A2-BE92-64668D5BE4D4}" type="presOf" srcId="{367421FC-FD28-4808-890B-703075999C4E}" destId="{092F4D1F-C568-4D61-BDBB-E1DE71388BD9}" srcOrd="0" destOrd="0" presId="urn:microsoft.com/office/officeart/2008/layout/VerticalCurvedList"/>
    <dgm:cxn modelId="{8CC42CE2-6E6F-4766-A715-7EFD3348986F}" type="presOf" srcId="{C3B8F28F-2707-4DCD-A83C-C0B2D4CFB39C}" destId="{2A37CFA9-6466-4930-91CC-0D21C16076EA}" srcOrd="0" destOrd="0" presId="urn:microsoft.com/office/officeart/2008/layout/VerticalCurvedList"/>
    <dgm:cxn modelId="{ECCBB558-E48E-4A9C-9136-4B83B5687E97}" type="presOf" srcId="{8A5D1B76-383E-4CBD-9D26-0C7B4BC8CBCB}" destId="{05D8AD1F-E837-4579-A15A-FF60FD7E3248}" srcOrd="0" destOrd="0" presId="urn:microsoft.com/office/officeart/2008/layout/VerticalCurvedList"/>
    <dgm:cxn modelId="{A14F9258-D68E-423A-8B7C-F1FCC3F04DC7}" srcId="{30560E0B-3DD4-49D7-BE31-BB5221AA0502}" destId="{367421FC-FD28-4808-890B-703075999C4E}" srcOrd="2" destOrd="0" parTransId="{69E9BD81-E310-4E91-A9BD-DFCF1B0562A8}" sibTransId="{C0866196-CFF8-4877-9B75-4EEF1309E004}"/>
    <dgm:cxn modelId="{3B0EA93B-AA36-47F7-9A09-4DDDC328748A}" srcId="{30560E0B-3DD4-49D7-BE31-BB5221AA0502}" destId="{8A5D1B76-383E-4CBD-9D26-0C7B4BC8CBCB}" srcOrd="1" destOrd="0" parTransId="{E3A4897F-7525-4DE4-835B-9D0D21648A7F}" sibTransId="{E58A181A-8491-4A2D-9D7C-4AE767C14F05}"/>
    <dgm:cxn modelId="{0688270B-141A-4FA8-B720-86304EE4F234}" type="presOf" srcId="{7FBDE92D-4CDD-4246-BF3B-A712AB89A858}" destId="{847DAF49-3F7D-449A-8C6A-0E9AE7981807}" srcOrd="0" destOrd="0" presId="urn:microsoft.com/office/officeart/2008/layout/VerticalCurvedList"/>
    <dgm:cxn modelId="{C412C2B5-E243-4900-9680-B46C34141BF7}" type="presParOf" srcId="{314DB1BF-3C15-4A0E-B33A-B6C10FEA85A8}" destId="{94B7AA2F-A04B-4C97-80E3-BB0849C982FD}" srcOrd="0" destOrd="0" presId="urn:microsoft.com/office/officeart/2008/layout/VerticalCurvedList"/>
    <dgm:cxn modelId="{9C1088F3-5392-48D7-A9FF-A108DC1D4813}" type="presParOf" srcId="{94B7AA2F-A04B-4C97-80E3-BB0849C982FD}" destId="{2D829272-BD99-4905-B41D-6DBDDBC2876E}" srcOrd="0" destOrd="0" presId="urn:microsoft.com/office/officeart/2008/layout/VerticalCurvedList"/>
    <dgm:cxn modelId="{E5C70357-02EF-4ACE-BEA7-772D871623CB}" type="presParOf" srcId="{2D829272-BD99-4905-B41D-6DBDDBC2876E}" destId="{0E2F21F0-BD11-41F8-A83F-9AD09FEC275F}" srcOrd="0" destOrd="0" presId="urn:microsoft.com/office/officeart/2008/layout/VerticalCurvedList"/>
    <dgm:cxn modelId="{3345C458-A201-4695-8EE4-B3D33FC3E766}" type="presParOf" srcId="{2D829272-BD99-4905-B41D-6DBDDBC2876E}" destId="{8739C36F-69D4-450F-AA0A-3C39A59B72FD}" srcOrd="1" destOrd="0" presId="urn:microsoft.com/office/officeart/2008/layout/VerticalCurvedList"/>
    <dgm:cxn modelId="{A5E9C944-1A47-45AC-B6B1-7F45D0E74B61}" type="presParOf" srcId="{2D829272-BD99-4905-B41D-6DBDDBC2876E}" destId="{43B63943-7838-4A46-A798-A6811B17D5AE}" srcOrd="2" destOrd="0" presId="urn:microsoft.com/office/officeart/2008/layout/VerticalCurvedList"/>
    <dgm:cxn modelId="{EA3B5245-0789-4DCB-84EE-13B791C9A7D9}" type="presParOf" srcId="{2D829272-BD99-4905-B41D-6DBDDBC2876E}" destId="{9CB713E7-C932-40C3-AD02-DE8885C22518}" srcOrd="3" destOrd="0" presId="urn:microsoft.com/office/officeart/2008/layout/VerticalCurvedList"/>
    <dgm:cxn modelId="{FA41EE96-5902-42E6-85F1-038A39498B2C}" type="presParOf" srcId="{94B7AA2F-A04B-4C97-80E3-BB0849C982FD}" destId="{847DAF49-3F7D-449A-8C6A-0E9AE7981807}" srcOrd="1" destOrd="0" presId="urn:microsoft.com/office/officeart/2008/layout/VerticalCurvedList"/>
    <dgm:cxn modelId="{1395C266-8EC2-4307-BD56-FDAC0E3F56B8}" type="presParOf" srcId="{94B7AA2F-A04B-4C97-80E3-BB0849C982FD}" destId="{579F938E-2B2C-4FB3-A603-21566C2971B5}" srcOrd="2" destOrd="0" presId="urn:microsoft.com/office/officeart/2008/layout/VerticalCurvedList"/>
    <dgm:cxn modelId="{7A8B1A56-953D-4AB4-A0F4-12F0C2528FA1}" type="presParOf" srcId="{579F938E-2B2C-4FB3-A603-21566C2971B5}" destId="{85051092-9B65-4ED0-9DC8-D3AEE846213C}" srcOrd="0" destOrd="0" presId="urn:microsoft.com/office/officeart/2008/layout/VerticalCurvedList"/>
    <dgm:cxn modelId="{B97202D9-9D05-45CF-BDCD-D1D9886E8F61}" type="presParOf" srcId="{94B7AA2F-A04B-4C97-80E3-BB0849C982FD}" destId="{05D8AD1F-E837-4579-A15A-FF60FD7E3248}" srcOrd="3" destOrd="0" presId="urn:microsoft.com/office/officeart/2008/layout/VerticalCurvedList"/>
    <dgm:cxn modelId="{8D8AE059-DA27-4BE3-834F-50654FE1667D}" type="presParOf" srcId="{94B7AA2F-A04B-4C97-80E3-BB0849C982FD}" destId="{82F6FC8E-8325-4B0B-B102-11C11F14C824}" srcOrd="4" destOrd="0" presId="urn:microsoft.com/office/officeart/2008/layout/VerticalCurvedList"/>
    <dgm:cxn modelId="{E2F95DB0-E101-42C1-A8CE-2F2E427728FC}" type="presParOf" srcId="{82F6FC8E-8325-4B0B-B102-11C11F14C824}" destId="{09235261-0E7C-4D4C-8FFF-2F536C0F529E}" srcOrd="0" destOrd="0" presId="urn:microsoft.com/office/officeart/2008/layout/VerticalCurvedList"/>
    <dgm:cxn modelId="{AFA85DD5-95DF-416F-AAD9-61C0400F6A52}" type="presParOf" srcId="{94B7AA2F-A04B-4C97-80E3-BB0849C982FD}" destId="{092F4D1F-C568-4D61-BDBB-E1DE71388BD9}" srcOrd="5" destOrd="0" presId="urn:microsoft.com/office/officeart/2008/layout/VerticalCurvedList"/>
    <dgm:cxn modelId="{13FE619E-6052-42BF-B188-9A5F24771F5E}" type="presParOf" srcId="{94B7AA2F-A04B-4C97-80E3-BB0849C982FD}" destId="{FE8349AA-7DAA-49C8-8F98-EC9DFD228C63}" srcOrd="6" destOrd="0" presId="urn:microsoft.com/office/officeart/2008/layout/VerticalCurvedList"/>
    <dgm:cxn modelId="{227D63EF-637A-494D-8C06-5264F1EA33CA}" type="presParOf" srcId="{FE8349AA-7DAA-49C8-8F98-EC9DFD228C63}" destId="{23200F42-25D5-4ABB-B814-F3FA59900BA5}" srcOrd="0" destOrd="0" presId="urn:microsoft.com/office/officeart/2008/layout/VerticalCurvedList"/>
    <dgm:cxn modelId="{B184ACE4-169D-4264-A78B-7F704CA22198}" type="presParOf" srcId="{94B7AA2F-A04B-4C97-80E3-BB0849C982FD}" destId="{2A37CFA9-6466-4930-91CC-0D21C16076EA}" srcOrd="7" destOrd="0" presId="urn:microsoft.com/office/officeart/2008/layout/VerticalCurvedList"/>
    <dgm:cxn modelId="{1D1CEE7E-895E-42C3-BECB-EC025C148BAC}" type="presParOf" srcId="{94B7AA2F-A04B-4C97-80E3-BB0849C982FD}" destId="{71CB0774-F3E6-4AF6-A4F4-956644050602}" srcOrd="8" destOrd="0" presId="urn:microsoft.com/office/officeart/2008/layout/VerticalCurvedList"/>
    <dgm:cxn modelId="{0DA2879B-D214-4784-8259-20BE2BB897C8}" type="presParOf" srcId="{71CB0774-F3E6-4AF6-A4F4-956644050602}" destId="{71427617-4B53-44DE-BAE8-092EE040F8B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C3761-5043-451A-BB68-831088FD098B}">
      <dsp:nvSpPr>
        <dsp:cNvPr id="0" name=""/>
        <dsp:cNvSpPr/>
      </dsp:nvSpPr>
      <dsp:spPr>
        <a:xfrm>
          <a:off x="145084" y="850266"/>
          <a:ext cx="3773424" cy="2685210"/>
        </a:xfrm>
        <a:prstGeom prst="frame">
          <a:avLst>
            <a:gd name="adj1" fmla="val 5450"/>
          </a:avLst>
        </a:prstGeom>
        <a:solidFill>
          <a:schemeClr val="accent6">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A69326-EFB1-4711-80AC-8B593AF69AA4}">
      <dsp:nvSpPr>
        <dsp:cNvPr id="0" name=""/>
        <dsp:cNvSpPr/>
      </dsp:nvSpPr>
      <dsp:spPr>
        <a:xfrm>
          <a:off x="0" y="528522"/>
          <a:ext cx="3628339" cy="2539974"/>
        </a:xfrm>
        <a:prstGeom prst="rect">
          <a:avLst/>
        </a:prstGeom>
        <a:solidFill>
          <a:schemeClr val="accent6">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AD3B86-F239-4E3E-B2FA-C8FCB663DA4F}">
      <dsp:nvSpPr>
        <dsp:cNvPr id="0" name=""/>
        <dsp:cNvSpPr/>
      </dsp:nvSpPr>
      <dsp:spPr>
        <a:xfrm>
          <a:off x="292608" y="3069399"/>
          <a:ext cx="3480816" cy="318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3340" rIns="142240" bIns="53340" numCol="1" spcCol="1270" anchor="ctr" anchorCtr="0">
          <a:noAutofit/>
        </a:bodyPr>
        <a:lstStyle/>
        <a:p>
          <a:pPr lvl="0" algn="l" defTabSz="622300">
            <a:lnSpc>
              <a:spcPct val="90000"/>
            </a:lnSpc>
            <a:spcBef>
              <a:spcPct val="0"/>
            </a:spcBef>
            <a:spcAft>
              <a:spcPct val="35000"/>
            </a:spcAft>
          </a:pPr>
          <a:endParaRPr lang="en-US" sz="1400" kern="1200"/>
        </a:p>
      </dsp:txBody>
      <dsp:txXfrm>
        <a:off x="292608" y="3069399"/>
        <a:ext cx="3480816" cy="318737"/>
      </dsp:txXfrm>
    </dsp:sp>
    <dsp:sp modelId="{522C6B4A-0E93-464D-862A-2080E5DDE820}">
      <dsp:nvSpPr>
        <dsp:cNvPr id="0" name=""/>
        <dsp:cNvSpPr/>
      </dsp:nvSpPr>
      <dsp:spPr>
        <a:xfrm>
          <a:off x="4072128" y="850266"/>
          <a:ext cx="1725168" cy="268521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5BF5F-38DF-49D4-95B7-85744E26C6FE}">
      <dsp:nvSpPr>
        <dsp:cNvPr id="0" name=""/>
        <dsp:cNvSpPr/>
      </dsp:nvSpPr>
      <dsp:spPr>
        <a:xfrm>
          <a:off x="0" y="3118044"/>
          <a:ext cx="8229600" cy="102320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endParaRPr lang="en-US" sz="1900" b="1" kern="1200" dirty="0"/>
        </a:p>
      </dsp:txBody>
      <dsp:txXfrm>
        <a:off x="0" y="3118044"/>
        <a:ext cx="8229600" cy="552529"/>
      </dsp:txXfrm>
    </dsp:sp>
    <dsp:sp modelId="{5C60E320-CA8E-49C7-8E0B-9F54ED6BDCCB}">
      <dsp:nvSpPr>
        <dsp:cNvPr id="0" name=""/>
        <dsp:cNvSpPr/>
      </dsp:nvSpPr>
      <dsp:spPr>
        <a:xfrm>
          <a:off x="5021" y="3096346"/>
          <a:ext cx="8219556" cy="1278297"/>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lvl="0" algn="ctr" defTabSz="933450">
            <a:lnSpc>
              <a:spcPct val="90000"/>
            </a:lnSpc>
            <a:spcBef>
              <a:spcPct val="0"/>
            </a:spcBef>
            <a:spcAft>
              <a:spcPct val="35000"/>
            </a:spcAft>
          </a:pPr>
          <a:r>
            <a:rPr lang="ar-IQ" sz="2100" b="1" kern="1200" dirty="0" smtClean="0"/>
            <a:t>3. يتميز </a:t>
          </a:r>
          <a:r>
            <a:rPr lang="ar-IQ" sz="2100" b="1" kern="1200" dirty="0" err="1" smtClean="0">
              <a:solidFill>
                <a:srgbClr val="FF0000"/>
              </a:solidFill>
            </a:rPr>
            <a:t>السايتوبلازم</a:t>
          </a:r>
          <a:r>
            <a:rPr lang="ar-IQ" sz="2100" b="1" kern="1200" dirty="0" smtClean="0">
              <a:solidFill>
                <a:srgbClr val="FF0000"/>
              </a:solidFill>
            </a:rPr>
            <a:t> </a:t>
          </a:r>
          <a:r>
            <a:rPr lang="ar-IQ" sz="2100" b="1" kern="1200" dirty="0" smtClean="0"/>
            <a:t>في بعض الابتدائيات ولاسيما </a:t>
          </a:r>
          <a:r>
            <a:rPr lang="ar-IQ" sz="2100" b="1" kern="1200" dirty="0" err="1" smtClean="0"/>
            <a:t>الاميبات</a:t>
          </a:r>
          <a:r>
            <a:rPr lang="ar-IQ" sz="2100" b="1" kern="1200" dirty="0" smtClean="0"/>
            <a:t> </a:t>
          </a:r>
          <a:r>
            <a:rPr lang="ar-IQ" sz="2100" b="1" kern="1200" dirty="0" err="1" smtClean="0"/>
            <a:t>الى</a:t>
          </a:r>
          <a:r>
            <a:rPr lang="ar-IQ" sz="2100" b="1" kern="1200" dirty="0" smtClean="0"/>
            <a:t> </a:t>
          </a:r>
          <a:r>
            <a:rPr lang="ar-IQ" sz="2100" b="1" kern="1200" dirty="0" err="1" smtClean="0"/>
            <a:t>جزءين</a:t>
          </a:r>
          <a:r>
            <a:rPr lang="ar-IQ" sz="2100" b="1" kern="1200" dirty="0" smtClean="0"/>
            <a:t> جزء خارجي دقيق يسمى </a:t>
          </a:r>
          <a:r>
            <a:rPr lang="ar-IQ" sz="2100" b="1" kern="1200" dirty="0" err="1" smtClean="0"/>
            <a:t>اكتوبلازم</a:t>
          </a:r>
          <a:r>
            <a:rPr lang="ar-IQ" sz="2100" b="1" kern="1200" dirty="0" smtClean="0"/>
            <a:t> </a:t>
          </a:r>
          <a:r>
            <a:rPr lang="en-US" sz="2100" b="1" kern="1200" dirty="0" err="1" smtClean="0"/>
            <a:t>Ectoplasme</a:t>
          </a:r>
          <a:r>
            <a:rPr lang="ar-IQ" sz="2100" b="1" kern="1200" dirty="0" smtClean="0"/>
            <a:t> وجزء داخلي يسمى </a:t>
          </a:r>
          <a:r>
            <a:rPr lang="en-US" sz="2100" b="1" kern="1200" dirty="0" err="1" smtClean="0"/>
            <a:t>Endoplasme</a:t>
          </a:r>
          <a:r>
            <a:rPr lang="en-US" sz="2100" b="1" kern="1200" dirty="0" smtClean="0"/>
            <a:t> </a:t>
          </a:r>
          <a:r>
            <a:rPr lang="ar-IQ" sz="2100" b="1" kern="1200" dirty="0" smtClean="0"/>
            <a:t>يختلف لونها ومظهرها حسب </a:t>
          </a:r>
          <a:r>
            <a:rPr lang="ar-IQ" sz="2100" b="1" kern="1200" dirty="0" err="1" smtClean="0"/>
            <a:t>الاجناس</a:t>
          </a:r>
          <a:r>
            <a:rPr lang="ar-IQ" sz="2100" b="1" kern="1200" dirty="0" smtClean="0"/>
            <a:t> </a:t>
          </a:r>
          <a:endParaRPr lang="en-US" sz="2100" b="1" kern="1200" dirty="0"/>
        </a:p>
      </dsp:txBody>
      <dsp:txXfrm>
        <a:off x="5021" y="3096346"/>
        <a:ext cx="8219556" cy="1278297"/>
      </dsp:txXfrm>
    </dsp:sp>
    <dsp:sp modelId="{65C1EBB4-1FA0-49C8-8CFD-05261D0304D9}">
      <dsp:nvSpPr>
        <dsp:cNvPr id="0" name=""/>
        <dsp:cNvSpPr/>
      </dsp:nvSpPr>
      <dsp:spPr>
        <a:xfrm rot="10800000">
          <a:off x="0" y="1559705"/>
          <a:ext cx="8229600" cy="1573687"/>
        </a:xfrm>
        <a:prstGeom prst="upArrowCallou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endParaRPr lang="en-US" sz="1900" b="1" kern="1200" dirty="0"/>
        </a:p>
      </dsp:txBody>
      <dsp:txXfrm rot="-10800000">
        <a:off x="0" y="1559705"/>
        <a:ext cx="8229600" cy="552364"/>
      </dsp:txXfrm>
    </dsp:sp>
    <dsp:sp modelId="{9DF2A1A8-CE5C-4F27-9C6B-5DEE0D86E6E3}">
      <dsp:nvSpPr>
        <dsp:cNvPr id="0" name=""/>
        <dsp:cNvSpPr/>
      </dsp:nvSpPr>
      <dsp:spPr>
        <a:xfrm>
          <a:off x="0" y="1529277"/>
          <a:ext cx="8219556" cy="1238686"/>
        </a:xfrm>
        <a:prstGeom prst="rect">
          <a:avLst/>
        </a:prstGeom>
        <a:solidFill>
          <a:schemeClr val="accent5">
            <a:tint val="40000"/>
            <a:alpha val="90000"/>
            <a:hueOff val="-5370241"/>
            <a:satOff val="24126"/>
            <a:lumOff val="1658"/>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lvl="0" algn="ctr" defTabSz="933450" rtl="1">
            <a:lnSpc>
              <a:spcPct val="90000"/>
            </a:lnSpc>
            <a:spcBef>
              <a:spcPct val="0"/>
            </a:spcBef>
            <a:spcAft>
              <a:spcPct val="35000"/>
            </a:spcAft>
          </a:pPr>
          <a:r>
            <a:rPr lang="ar-IQ" sz="2100" b="1" kern="1200" dirty="0" smtClean="0">
              <a:latin typeface="Calibri"/>
              <a:ea typeface="Calibri"/>
              <a:cs typeface="Arial"/>
            </a:rPr>
            <a:t>2.  </a:t>
          </a:r>
          <a:r>
            <a:rPr lang="ar-IQ" sz="2100" b="1" kern="1200" dirty="0" smtClean="0">
              <a:solidFill>
                <a:srgbClr val="FF0000"/>
              </a:solidFill>
              <a:latin typeface="Calibri"/>
              <a:ea typeface="Calibri"/>
              <a:cs typeface="Arial"/>
            </a:rPr>
            <a:t>اكتشفها</a:t>
          </a:r>
          <a:r>
            <a:rPr lang="ar-IQ" sz="2100" b="1" kern="1200" dirty="0" smtClean="0">
              <a:latin typeface="Calibri"/>
              <a:ea typeface="Calibri"/>
              <a:cs typeface="Arial"/>
            </a:rPr>
            <a:t>  العالم الهولندي </a:t>
          </a:r>
          <a:r>
            <a:rPr lang="ar-IQ" sz="2100" b="1" kern="1200" dirty="0" err="1" smtClean="0">
              <a:latin typeface="Calibri"/>
              <a:ea typeface="Calibri"/>
              <a:cs typeface="Arial"/>
            </a:rPr>
            <a:t>انتوني</a:t>
          </a:r>
          <a:r>
            <a:rPr lang="ar-IQ" sz="2100" b="1" kern="1200" dirty="0" smtClean="0">
              <a:latin typeface="Calibri"/>
              <a:ea typeface="Calibri"/>
              <a:cs typeface="Arial"/>
            </a:rPr>
            <a:t> </a:t>
          </a:r>
          <a:r>
            <a:rPr lang="ar-IQ" sz="2100" b="1" kern="1200" dirty="0" err="1" smtClean="0">
              <a:latin typeface="Calibri"/>
              <a:ea typeface="Calibri"/>
              <a:cs typeface="Arial"/>
            </a:rPr>
            <a:t>ليفينهوك</a:t>
          </a:r>
          <a:r>
            <a:rPr lang="ar-IQ" sz="2100" b="1" kern="1200" dirty="0" smtClean="0">
              <a:latin typeface="Calibri"/>
              <a:ea typeface="Calibri"/>
              <a:cs typeface="Arial"/>
            </a:rPr>
            <a:t> </a:t>
          </a:r>
          <a:r>
            <a:rPr lang="en-US" sz="2100" b="1" kern="1200" dirty="0" smtClean="0">
              <a:latin typeface="Calibri"/>
              <a:ea typeface="Calibri"/>
              <a:cs typeface="Arial"/>
            </a:rPr>
            <a:t>Antony Van Leeuwenhoek</a:t>
          </a:r>
          <a:r>
            <a:rPr lang="ar-IQ" sz="2100" b="1" kern="1200" dirty="0" smtClean="0">
              <a:latin typeface="Calibri"/>
              <a:ea typeface="Calibri"/>
              <a:cs typeface="Arial"/>
            </a:rPr>
            <a:t> عام 1632- 1723  الذي استعمل المجهر </a:t>
          </a:r>
          <a:r>
            <a:rPr lang="en-US" sz="2100" b="1" kern="1200" dirty="0" smtClean="0">
              <a:latin typeface="Calibri"/>
              <a:ea typeface="Calibri"/>
              <a:cs typeface="Arial"/>
            </a:rPr>
            <a:t>Microscope</a:t>
          </a:r>
          <a:r>
            <a:rPr lang="ar-IQ" sz="2100" b="1" kern="1200" dirty="0" smtClean="0">
              <a:latin typeface="Calibri"/>
              <a:ea typeface="Calibri"/>
              <a:cs typeface="Arial"/>
            </a:rPr>
            <a:t> الذي صنعه بنفسه وشاهد عددا من الابتدائيات ووصفها .تعني كلمة </a:t>
          </a:r>
          <a:r>
            <a:rPr lang="en-US" sz="2100" b="1" kern="1200" dirty="0" smtClean="0">
              <a:latin typeface="Calibri"/>
              <a:ea typeface="Calibri"/>
              <a:cs typeface="Arial"/>
            </a:rPr>
            <a:t>protozoa</a:t>
          </a:r>
          <a:r>
            <a:rPr lang="ar-IQ" sz="2100" b="1" kern="1200" dirty="0" smtClean="0">
              <a:latin typeface="Calibri"/>
              <a:ea typeface="Calibri"/>
              <a:cs typeface="Arial"/>
            </a:rPr>
            <a:t> (</a:t>
          </a:r>
          <a:r>
            <a:rPr lang="en-US" sz="2100" b="1" kern="1200" dirty="0" err="1" smtClean="0">
              <a:latin typeface="Calibri"/>
              <a:ea typeface="Calibri"/>
              <a:cs typeface="Arial"/>
            </a:rPr>
            <a:t>protos</a:t>
          </a:r>
          <a:r>
            <a:rPr lang="ar-IQ" sz="2100" b="1" kern="1200" dirty="0" smtClean="0">
              <a:latin typeface="Calibri"/>
              <a:ea typeface="Calibri"/>
              <a:cs typeface="Arial"/>
            </a:rPr>
            <a:t> ابتدائي و </a:t>
          </a:r>
          <a:r>
            <a:rPr lang="en-US" sz="2100" b="1" kern="1200" dirty="0" smtClean="0">
              <a:latin typeface="Calibri"/>
              <a:ea typeface="Calibri"/>
              <a:cs typeface="Arial"/>
            </a:rPr>
            <a:t>zoon</a:t>
          </a:r>
          <a:r>
            <a:rPr lang="ar-IQ" sz="2100" b="1" kern="1200" dirty="0" smtClean="0">
              <a:latin typeface="Calibri"/>
              <a:ea typeface="Calibri"/>
              <a:cs typeface="Arial"/>
            </a:rPr>
            <a:t> حيوان)</a:t>
          </a:r>
          <a:endParaRPr lang="en-US" sz="2100" b="1" kern="1200" dirty="0"/>
        </a:p>
      </dsp:txBody>
      <dsp:txXfrm>
        <a:off x="0" y="1529277"/>
        <a:ext cx="8219556" cy="1238686"/>
      </dsp:txXfrm>
    </dsp:sp>
    <dsp:sp modelId="{E5BE1481-23BF-4AE0-BA2D-898A0C2F39AD}">
      <dsp:nvSpPr>
        <dsp:cNvPr id="0" name=""/>
        <dsp:cNvSpPr/>
      </dsp:nvSpPr>
      <dsp:spPr>
        <a:xfrm rot="10800000">
          <a:off x="0" y="1366"/>
          <a:ext cx="8229600" cy="1573687"/>
        </a:xfrm>
        <a:prstGeom prst="upArrowCallou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endParaRPr lang="en-US" sz="1900" b="1" kern="1200" dirty="0"/>
        </a:p>
      </dsp:txBody>
      <dsp:txXfrm rot="-10800000">
        <a:off x="0" y="1366"/>
        <a:ext cx="8229600" cy="552364"/>
      </dsp:txXfrm>
    </dsp:sp>
    <dsp:sp modelId="{7F2E8C93-0615-498E-A48F-FD46B36CF8B4}">
      <dsp:nvSpPr>
        <dsp:cNvPr id="0" name=""/>
        <dsp:cNvSpPr/>
      </dsp:nvSpPr>
      <dsp:spPr>
        <a:xfrm>
          <a:off x="5021" y="0"/>
          <a:ext cx="8219556" cy="1033096"/>
        </a:xfrm>
        <a:prstGeom prst="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ar-IQ" sz="2000" b="1" kern="1200" dirty="0" smtClean="0">
              <a:latin typeface="Calibri"/>
              <a:ea typeface="Calibri"/>
              <a:cs typeface="Arial"/>
            </a:rPr>
            <a:t>تقع بين </a:t>
          </a:r>
          <a:r>
            <a:rPr lang="en-US" sz="2000" b="1" kern="1200" dirty="0" smtClean="0">
              <a:latin typeface="Calibri"/>
              <a:ea typeface="Calibri"/>
              <a:cs typeface="Arial"/>
            </a:rPr>
            <a:t>prokaryotic &amp; eukaryotic</a:t>
          </a:r>
          <a:r>
            <a:rPr lang="ar-IQ" sz="2000" b="1" kern="1200" dirty="0" smtClean="0">
              <a:latin typeface="Calibri"/>
              <a:ea typeface="Calibri"/>
              <a:cs typeface="Arial"/>
            </a:rPr>
            <a:t> 1. هي حيوانات مجهرية </a:t>
          </a:r>
          <a:r>
            <a:rPr lang="ar-IQ" sz="2000" b="1" kern="1200" dirty="0" smtClean="0">
              <a:solidFill>
                <a:srgbClr val="FF0000"/>
              </a:solidFill>
              <a:latin typeface="Calibri"/>
              <a:ea typeface="Calibri"/>
              <a:cs typeface="Arial"/>
            </a:rPr>
            <a:t>مكونة من خلية </a:t>
          </a:r>
          <a:r>
            <a:rPr lang="ar-IQ" sz="2000" b="1" kern="1200" smtClean="0">
              <a:solidFill>
                <a:srgbClr val="FF0000"/>
              </a:solidFill>
              <a:latin typeface="Calibri"/>
              <a:ea typeface="Calibri"/>
              <a:cs typeface="Arial"/>
            </a:rPr>
            <a:t>واحدة </a:t>
          </a:r>
          <a:r>
            <a:rPr lang="ar-IQ" sz="2000" b="1" kern="1200" smtClean="0">
              <a:latin typeface="Calibri"/>
              <a:ea typeface="Calibri"/>
              <a:cs typeface="Arial"/>
            </a:rPr>
            <a:t>تحوي على </a:t>
          </a:r>
          <a:r>
            <a:rPr lang="ar-IQ" sz="2000" b="1" kern="1200" dirty="0" err="1" smtClean="0">
              <a:latin typeface="Calibri"/>
              <a:ea typeface="Calibri"/>
              <a:cs typeface="Arial"/>
            </a:rPr>
            <a:t>عضيات</a:t>
          </a:r>
          <a:r>
            <a:rPr lang="ar-IQ" sz="2000" b="1" kern="1200" dirty="0" smtClean="0">
              <a:latin typeface="Calibri"/>
              <a:ea typeface="Calibri"/>
              <a:cs typeface="Arial"/>
            </a:rPr>
            <a:t> </a:t>
          </a:r>
          <a:r>
            <a:rPr lang="en-US" sz="2000" b="1" kern="1200" dirty="0" smtClean="0">
              <a:latin typeface="Calibri"/>
              <a:ea typeface="Calibri"/>
              <a:cs typeface="Arial"/>
            </a:rPr>
            <a:t>organelles</a:t>
          </a:r>
          <a:r>
            <a:rPr lang="en-US" sz="2000" b="1" kern="1200" dirty="0" smtClean="0">
              <a:latin typeface="Arial"/>
              <a:ea typeface="Calibri"/>
            </a:rPr>
            <a:t> </a:t>
          </a:r>
          <a:r>
            <a:rPr lang="ar-IQ" sz="2000" b="1" kern="1200" dirty="0" smtClean="0">
              <a:latin typeface="Arial"/>
              <a:ea typeface="Calibri"/>
            </a:rPr>
            <a:t>تقوم بجميع الفعاليات الحيوية التي تقوم بها الكائنات المتعددة الخلايا </a:t>
          </a:r>
          <a:r>
            <a:rPr lang="en-US" sz="2000" b="1" kern="1200" dirty="0" err="1" smtClean="0">
              <a:latin typeface="Calibri"/>
              <a:ea typeface="Calibri"/>
              <a:cs typeface="Arial"/>
            </a:rPr>
            <a:t>Metazoa</a:t>
          </a:r>
          <a:r>
            <a:rPr lang="ar-IQ" sz="2000" b="1" kern="1200" dirty="0" smtClean="0">
              <a:latin typeface="Calibri"/>
              <a:ea typeface="Calibri"/>
              <a:cs typeface="Arial"/>
            </a:rPr>
            <a:t> </a:t>
          </a:r>
          <a:endParaRPr lang="en-US" sz="2000" b="1" kern="1200" dirty="0"/>
        </a:p>
      </dsp:txBody>
      <dsp:txXfrm>
        <a:off x="5021" y="0"/>
        <a:ext cx="8219556" cy="10330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BDFC6-BBD7-4069-A8D0-A67E2B988D53}">
      <dsp:nvSpPr>
        <dsp:cNvPr id="0" name=""/>
        <dsp:cNvSpPr/>
      </dsp:nvSpPr>
      <dsp:spPr>
        <a:xfrm>
          <a:off x="0" y="3613665"/>
          <a:ext cx="7499350" cy="1186085"/>
        </a:xfrm>
        <a:prstGeom prst="rect">
          <a:avLst/>
        </a:prstGeom>
        <a:gradFill rotWithShape="0">
          <a:gsLst>
            <a:gs pos="0">
              <a:schemeClr val="accent5">
                <a:hueOff val="0"/>
                <a:satOff val="0"/>
                <a:lumOff val="0"/>
                <a:alphaOff val="0"/>
                <a:tint val="92000"/>
                <a:satMod val="170000"/>
              </a:schemeClr>
            </a:gs>
            <a:gs pos="15000">
              <a:schemeClr val="accent5">
                <a:hueOff val="0"/>
                <a:satOff val="0"/>
                <a:lumOff val="0"/>
                <a:alphaOff val="0"/>
                <a:tint val="92000"/>
                <a:shade val="99000"/>
                <a:satMod val="170000"/>
              </a:schemeClr>
            </a:gs>
            <a:gs pos="62000">
              <a:schemeClr val="accent5">
                <a:hueOff val="0"/>
                <a:satOff val="0"/>
                <a:lumOff val="0"/>
                <a:alphaOff val="0"/>
                <a:tint val="96000"/>
                <a:shade val="80000"/>
                <a:satMod val="170000"/>
              </a:schemeClr>
            </a:gs>
            <a:gs pos="97000">
              <a:schemeClr val="accent5">
                <a:hueOff val="0"/>
                <a:satOff val="0"/>
                <a:lumOff val="0"/>
                <a:alphaOff val="0"/>
                <a:tint val="98000"/>
                <a:shade val="63000"/>
                <a:satMod val="170000"/>
              </a:schemeClr>
            </a:gs>
            <a:gs pos="100000">
              <a:schemeClr val="accent5">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5">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1">
            <a:lnSpc>
              <a:spcPct val="90000"/>
            </a:lnSpc>
            <a:spcBef>
              <a:spcPct val="0"/>
            </a:spcBef>
            <a:spcAft>
              <a:spcPct val="35000"/>
            </a:spcAft>
          </a:pPr>
          <a:r>
            <a:rPr lang="ar-IQ" sz="1700" b="1" kern="1200" dirty="0" smtClean="0"/>
            <a:t>النواة المكتنزة </a:t>
          </a:r>
          <a:r>
            <a:rPr lang="en-US" sz="1700" b="1" kern="1200" dirty="0" smtClean="0"/>
            <a:t>Compact nucleus</a:t>
          </a:r>
          <a:r>
            <a:rPr lang="ar-IQ" sz="1700" b="1" kern="1200" dirty="0" smtClean="0"/>
            <a:t>:</a:t>
          </a:r>
          <a:r>
            <a:rPr lang="ar-IQ" sz="1700" kern="1200" dirty="0" smtClean="0"/>
            <a:t> تكون محاطة بغشاء غير متميز عن المادة </a:t>
          </a:r>
          <a:r>
            <a:rPr lang="ar-IQ" sz="1700" kern="1200" dirty="0" err="1" smtClean="0"/>
            <a:t>الكروماتينية</a:t>
          </a:r>
          <a:r>
            <a:rPr lang="ar-IQ" sz="1700" kern="1200" dirty="0" smtClean="0"/>
            <a:t> التي تنتشر بشكل حبيبات </a:t>
          </a:r>
          <a:r>
            <a:rPr lang="ar-IQ" sz="1700" kern="1200" dirty="0" err="1" smtClean="0"/>
            <a:t>او</a:t>
          </a:r>
          <a:r>
            <a:rPr lang="ar-IQ" sz="1700" kern="1200" dirty="0" smtClean="0"/>
            <a:t> كتل في السائل النووي وتكون اكبر حجما من  </a:t>
          </a:r>
          <a:r>
            <a:rPr lang="ar-IQ" sz="1700" kern="1200" dirty="0" err="1" smtClean="0"/>
            <a:t>النواةالحويصليه</a:t>
          </a:r>
          <a:r>
            <a:rPr lang="ar-IQ" sz="1700" kern="1200" dirty="0" smtClean="0"/>
            <a:t> ومتخذه </a:t>
          </a:r>
          <a:r>
            <a:rPr lang="ar-IQ" sz="1700" kern="1200" dirty="0" err="1" smtClean="0"/>
            <a:t>اشكال</a:t>
          </a:r>
          <a:r>
            <a:rPr lang="ar-IQ" sz="1700" kern="1200" dirty="0" smtClean="0"/>
            <a:t> مختلفة منها الكروي </a:t>
          </a:r>
          <a:r>
            <a:rPr lang="en-US" sz="1700" kern="1200" dirty="0" smtClean="0"/>
            <a:t>Spherical</a:t>
          </a:r>
          <a:r>
            <a:rPr lang="ar-IQ" sz="1700" kern="1200" dirty="0" smtClean="0"/>
            <a:t> والبيضوي </a:t>
          </a:r>
          <a:r>
            <a:rPr lang="en-US" sz="1700" kern="1200" dirty="0" err="1" smtClean="0"/>
            <a:t>Ovoidal</a:t>
          </a:r>
          <a:r>
            <a:rPr lang="ar-IQ" sz="1700" kern="1200" dirty="0" smtClean="0"/>
            <a:t> والعصوية </a:t>
          </a:r>
          <a:r>
            <a:rPr lang="en-US" sz="1700" kern="1200" dirty="0" smtClean="0"/>
            <a:t>Rod – shaped</a:t>
          </a:r>
          <a:r>
            <a:rPr lang="ar-IQ" sz="1700" kern="1200" dirty="0" smtClean="0"/>
            <a:t> والخيطي </a:t>
          </a:r>
          <a:r>
            <a:rPr lang="en-US" sz="1700" kern="1200" dirty="0" smtClean="0"/>
            <a:t>Filamentous</a:t>
          </a:r>
          <a:r>
            <a:rPr lang="ar-IQ" sz="1700" kern="1200" dirty="0" smtClean="0"/>
            <a:t> وتوجد في الهدبيات .</a:t>
          </a:r>
          <a:endParaRPr lang="en-US" sz="1700" kern="1200" dirty="0"/>
        </a:p>
      </dsp:txBody>
      <dsp:txXfrm>
        <a:off x="0" y="3613665"/>
        <a:ext cx="7499350" cy="1186085"/>
      </dsp:txXfrm>
    </dsp:sp>
    <dsp:sp modelId="{032DF525-1BE9-41FE-A2CC-3BADB2D4AAED}">
      <dsp:nvSpPr>
        <dsp:cNvPr id="0" name=""/>
        <dsp:cNvSpPr/>
      </dsp:nvSpPr>
      <dsp:spPr>
        <a:xfrm rot="10800000">
          <a:off x="0" y="1807257"/>
          <a:ext cx="7499350" cy="1824199"/>
        </a:xfrm>
        <a:prstGeom prst="upArrowCallout">
          <a:avLst/>
        </a:prstGeom>
        <a:gradFill rotWithShape="0">
          <a:gsLst>
            <a:gs pos="0">
              <a:schemeClr val="accent5">
                <a:hueOff val="-1548258"/>
                <a:satOff val="15522"/>
                <a:lumOff val="-10784"/>
                <a:alphaOff val="0"/>
                <a:tint val="92000"/>
                <a:satMod val="170000"/>
              </a:schemeClr>
            </a:gs>
            <a:gs pos="15000">
              <a:schemeClr val="accent5">
                <a:hueOff val="-1548258"/>
                <a:satOff val="15522"/>
                <a:lumOff val="-10784"/>
                <a:alphaOff val="0"/>
                <a:tint val="92000"/>
                <a:shade val="99000"/>
                <a:satMod val="170000"/>
              </a:schemeClr>
            </a:gs>
            <a:gs pos="62000">
              <a:schemeClr val="accent5">
                <a:hueOff val="-1548258"/>
                <a:satOff val="15522"/>
                <a:lumOff val="-10784"/>
                <a:alphaOff val="0"/>
                <a:tint val="96000"/>
                <a:shade val="80000"/>
                <a:satMod val="170000"/>
              </a:schemeClr>
            </a:gs>
            <a:gs pos="97000">
              <a:schemeClr val="accent5">
                <a:hueOff val="-1548258"/>
                <a:satOff val="15522"/>
                <a:lumOff val="-10784"/>
                <a:alphaOff val="0"/>
                <a:tint val="98000"/>
                <a:shade val="63000"/>
                <a:satMod val="170000"/>
              </a:schemeClr>
            </a:gs>
            <a:gs pos="100000">
              <a:schemeClr val="accent5">
                <a:hueOff val="-1548258"/>
                <a:satOff val="15522"/>
                <a:lumOff val="-10784"/>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5">
              <a:hueOff val="-1548258"/>
              <a:satOff val="15522"/>
              <a:lumOff val="-10784"/>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1">
            <a:lnSpc>
              <a:spcPct val="90000"/>
            </a:lnSpc>
            <a:spcBef>
              <a:spcPct val="0"/>
            </a:spcBef>
            <a:spcAft>
              <a:spcPct val="35000"/>
            </a:spcAft>
          </a:pPr>
          <a:r>
            <a:rPr lang="ar-IQ" sz="1700" b="1" kern="1200" dirty="0" smtClean="0"/>
            <a:t>النواة الحويصلية </a:t>
          </a:r>
          <a:r>
            <a:rPr lang="en-US" sz="1700" b="1" kern="1200" dirty="0" smtClean="0"/>
            <a:t>Vesicular nucleus</a:t>
          </a:r>
          <a:r>
            <a:rPr lang="ar-IQ" sz="1700" b="1" kern="1200" dirty="0" smtClean="0"/>
            <a:t>: </a:t>
          </a:r>
          <a:r>
            <a:rPr lang="ar-IQ" sz="1700" kern="1200" dirty="0" smtClean="0"/>
            <a:t>وتكون محاطة بغشاء رقيق والمادة </a:t>
          </a:r>
          <a:r>
            <a:rPr lang="ar-IQ" sz="1700" kern="1200" dirty="0" err="1" smtClean="0"/>
            <a:t>الكروماتنية</a:t>
          </a:r>
          <a:r>
            <a:rPr lang="ar-IQ" sz="1700" kern="1200" dirty="0" smtClean="0"/>
            <a:t> منتشرة في السائل النووي عدا جسم واحد يكون واضحا هو </a:t>
          </a:r>
          <a:r>
            <a:rPr lang="en-US" sz="1700" kern="1200" dirty="0" smtClean="0"/>
            <a:t>endosome</a:t>
          </a:r>
          <a:r>
            <a:rPr lang="ar-IQ" sz="1700" kern="1200" dirty="0" smtClean="0"/>
            <a:t> </a:t>
          </a:r>
          <a:r>
            <a:rPr lang="ar-IQ" sz="1700" kern="1200" dirty="0" err="1" smtClean="0"/>
            <a:t>او</a:t>
          </a:r>
          <a:r>
            <a:rPr lang="ar-IQ" sz="1700" kern="1200" dirty="0" smtClean="0"/>
            <a:t> </a:t>
          </a:r>
          <a:r>
            <a:rPr lang="en-US" sz="1700" kern="1200" dirty="0" err="1" smtClean="0"/>
            <a:t>Karyosomal</a:t>
          </a:r>
          <a:r>
            <a:rPr lang="en-US" sz="1700" kern="1200" dirty="0" smtClean="0"/>
            <a:t> body </a:t>
          </a:r>
          <a:r>
            <a:rPr lang="ar-IQ" sz="1700" kern="1200" dirty="0" smtClean="0"/>
            <a:t>وتوجد هذه النواة  في اللحميات والسوطيات  .</a:t>
          </a:r>
          <a:endParaRPr lang="en-US" sz="1700" kern="1200" dirty="0"/>
        </a:p>
      </dsp:txBody>
      <dsp:txXfrm rot="10800000">
        <a:off x="0" y="1807257"/>
        <a:ext cx="7499350" cy="1185310"/>
      </dsp:txXfrm>
    </dsp:sp>
    <dsp:sp modelId="{E5BE1481-23BF-4AE0-BA2D-898A0C2F39AD}">
      <dsp:nvSpPr>
        <dsp:cNvPr id="0" name=""/>
        <dsp:cNvSpPr/>
      </dsp:nvSpPr>
      <dsp:spPr>
        <a:xfrm rot="10800000">
          <a:off x="0" y="848"/>
          <a:ext cx="7499350" cy="1824199"/>
        </a:xfrm>
        <a:prstGeom prst="upArrowCallout">
          <a:avLst/>
        </a:prstGeom>
        <a:gradFill rotWithShape="0">
          <a:gsLst>
            <a:gs pos="0">
              <a:srgbClr val="4BACC6">
                <a:hueOff val="-9933876"/>
                <a:satOff val="39811"/>
                <a:lumOff val="8628"/>
                <a:alphaOff val="0"/>
                <a:shade val="51000"/>
                <a:satMod val="130000"/>
              </a:srgbClr>
            </a:gs>
            <a:gs pos="80000">
              <a:srgbClr val="4BACC6">
                <a:hueOff val="-9933876"/>
                <a:satOff val="39811"/>
                <a:lumOff val="8628"/>
                <a:alphaOff val="0"/>
                <a:shade val="93000"/>
                <a:satMod val="130000"/>
              </a:srgbClr>
            </a:gs>
            <a:gs pos="100000">
              <a:srgbClr val="4BACC6">
                <a:hueOff val="-9933876"/>
                <a:satOff val="39811"/>
                <a:lumOff val="862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fov="0">
            <a:rot lat="0" lon="0" rev="0"/>
          </a:camera>
          <a:lightRig rig="brightRoom" dir="tl">
            <a:rot lat="0" lon="0" rev="8700000"/>
          </a:lightRig>
        </a:scene3d>
        <a:sp3d contourW="12700">
          <a:bevelT w="0" h="0"/>
          <a:contourClr>
            <a:scrgbClr r="0" g="0" b="0">
              <a:shade val="80000"/>
            </a:scrgbClr>
          </a:contourClr>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US" sz="1400" b="1" kern="1200" dirty="0">
            <a:solidFill>
              <a:sysClr val="window" lastClr="FFFFFF"/>
            </a:solidFill>
            <a:latin typeface="Calibri"/>
            <a:ea typeface="+mn-ea"/>
            <a:cs typeface="+mn-cs"/>
          </a:endParaRPr>
        </a:p>
      </dsp:txBody>
      <dsp:txXfrm rot="-10800000">
        <a:off x="0" y="225098"/>
        <a:ext cx="7499350" cy="416044"/>
      </dsp:txXfrm>
    </dsp:sp>
    <dsp:sp modelId="{7F2E8C93-0615-498E-A48F-FD46B36CF8B4}">
      <dsp:nvSpPr>
        <dsp:cNvPr id="0" name=""/>
        <dsp:cNvSpPr/>
      </dsp:nvSpPr>
      <dsp:spPr>
        <a:xfrm>
          <a:off x="3657" y="0"/>
          <a:ext cx="7492034" cy="1197553"/>
        </a:xfrm>
        <a:prstGeom prst="rect">
          <a:avLst/>
        </a:prstGeom>
        <a:solidFill>
          <a:srgbClr val="4BACC6">
            <a:tint val="40000"/>
            <a:alpha val="90000"/>
            <a:hueOff val="-10740482"/>
            <a:satOff val="48253"/>
            <a:lumOff val="3317"/>
            <a:alphaOff val="0"/>
          </a:srgbClr>
        </a:solidFill>
        <a:ln w="9525" cap="flat" cmpd="sng" algn="ctr">
          <a:solidFill>
            <a:srgbClr val="4BACC6">
              <a:tint val="40000"/>
              <a:alpha val="90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lvl="0" algn="ctr" defTabSz="1200150">
            <a:lnSpc>
              <a:spcPct val="90000"/>
            </a:lnSpc>
            <a:spcBef>
              <a:spcPct val="0"/>
            </a:spcBef>
            <a:spcAft>
              <a:spcPct val="35000"/>
            </a:spcAft>
          </a:pPr>
          <a:r>
            <a:rPr lang="ar-IQ" sz="2700" b="1" kern="1200" dirty="0" smtClean="0">
              <a:solidFill>
                <a:sysClr val="windowText" lastClr="000000">
                  <a:hueOff val="0"/>
                  <a:satOff val="0"/>
                  <a:lumOff val="0"/>
                  <a:alphaOff val="0"/>
                </a:sysClr>
              </a:solidFill>
              <a:latin typeface="Calibri"/>
              <a:ea typeface="+mn-ea"/>
              <a:cs typeface="+mn-cs"/>
            </a:rPr>
            <a:t>4. </a:t>
          </a:r>
          <a:r>
            <a:rPr lang="ar-IQ" sz="2700" kern="1200" dirty="0" smtClean="0">
              <a:effectLst/>
              <a:latin typeface="Calibri"/>
              <a:ea typeface="Calibri"/>
              <a:cs typeface="Arial"/>
            </a:rPr>
            <a:t>جميع </a:t>
          </a:r>
          <a:r>
            <a:rPr lang="ar-IQ" sz="2700" kern="1200" dirty="0" err="1" smtClean="0">
              <a:effectLst/>
              <a:latin typeface="Calibri"/>
              <a:ea typeface="Calibri"/>
              <a:cs typeface="Arial"/>
            </a:rPr>
            <a:t>انواع</a:t>
          </a:r>
          <a:r>
            <a:rPr lang="ar-IQ" sz="2700" kern="1200" dirty="0" smtClean="0">
              <a:effectLst/>
              <a:latin typeface="Calibri"/>
              <a:ea typeface="Calibri"/>
              <a:cs typeface="Arial"/>
            </a:rPr>
            <a:t>  الابتدائيات تمتلك نواة واحدة </a:t>
          </a:r>
          <a:r>
            <a:rPr lang="ar-IQ" sz="2700" kern="1200" dirty="0" err="1" smtClean="0">
              <a:effectLst/>
              <a:latin typeface="Calibri"/>
              <a:ea typeface="Calibri"/>
              <a:cs typeface="Arial"/>
            </a:rPr>
            <a:t>او</a:t>
          </a:r>
          <a:r>
            <a:rPr lang="ar-IQ" sz="2700" kern="1200" dirty="0" smtClean="0">
              <a:effectLst/>
              <a:latin typeface="Calibri"/>
              <a:ea typeface="Calibri"/>
              <a:cs typeface="Arial"/>
            </a:rPr>
            <a:t> اكثر متشابهة توصف بكونها حقيقية   لان الحامض النووي  </a:t>
          </a:r>
          <a:r>
            <a:rPr lang="ar-IQ" sz="2700" kern="1200" dirty="0" err="1" smtClean="0">
              <a:effectLst/>
              <a:latin typeface="Calibri"/>
              <a:ea typeface="Calibri"/>
              <a:cs typeface="Arial"/>
            </a:rPr>
            <a:t>انواعها</a:t>
          </a:r>
          <a:r>
            <a:rPr lang="ar-IQ" sz="2700" kern="1200" dirty="0" smtClean="0">
              <a:effectLst/>
              <a:latin typeface="Calibri"/>
              <a:ea typeface="Calibri"/>
              <a:cs typeface="Arial"/>
            </a:rPr>
            <a:t>:</a:t>
          </a:r>
          <a:r>
            <a:rPr lang="en-US" sz="2700" kern="1200" dirty="0" smtClean="0">
              <a:effectLst/>
              <a:latin typeface="Calibri"/>
              <a:ea typeface="Calibri"/>
              <a:cs typeface="Arial"/>
            </a:rPr>
            <a:t>DNA </a:t>
          </a:r>
          <a:r>
            <a:rPr lang="ar-IQ" sz="2700" kern="1200" dirty="0" smtClean="0">
              <a:effectLst/>
              <a:latin typeface="Calibri"/>
              <a:ea typeface="Calibri"/>
              <a:cs typeface="Arial"/>
            </a:rPr>
            <a:t>و </a:t>
          </a:r>
          <a:r>
            <a:rPr lang="en-US" sz="2700" kern="1200" dirty="0" smtClean="0">
              <a:effectLst/>
              <a:latin typeface="Calibri"/>
              <a:ea typeface="Calibri"/>
              <a:cs typeface="Arial"/>
            </a:rPr>
            <a:t>RNA</a:t>
          </a:r>
          <a:r>
            <a:rPr lang="ar-IQ" sz="2700" kern="1200" dirty="0" smtClean="0">
              <a:effectLst/>
              <a:latin typeface="Calibri"/>
              <a:ea typeface="Calibri"/>
              <a:cs typeface="Arial"/>
            </a:rPr>
            <a:t> محمولة على كروموسومات تكون في داخل النواة </a:t>
          </a:r>
          <a:endParaRPr lang="en-US" sz="2700" b="1" kern="1200" dirty="0">
            <a:solidFill>
              <a:sysClr val="windowText" lastClr="000000">
                <a:hueOff val="0"/>
                <a:satOff val="0"/>
                <a:lumOff val="0"/>
                <a:alphaOff val="0"/>
              </a:sysClr>
            </a:solidFill>
            <a:latin typeface="Calibri"/>
            <a:ea typeface="+mn-ea"/>
            <a:cs typeface="+mn-cs"/>
          </a:endParaRPr>
        </a:p>
      </dsp:txBody>
      <dsp:txXfrm>
        <a:off x="3657" y="0"/>
        <a:ext cx="7492034" cy="11975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9C36F-69D4-450F-AA0A-3C39A59B72FD}">
      <dsp:nvSpPr>
        <dsp:cNvPr id="0" name=""/>
        <dsp:cNvSpPr/>
      </dsp:nvSpPr>
      <dsp:spPr>
        <a:xfrm>
          <a:off x="-7084163" y="-1082927"/>
          <a:ext cx="8430551" cy="8430551"/>
        </a:xfrm>
        <a:prstGeom prst="blockArc">
          <a:avLst>
            <a:gd name="adj1" fmla="val 18900000"/>
            <a:gd name="adj2" fmla="val 2700000"/>
            <a:gd name="adj3" fmla="val 25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7DAF49-3F7D-449A-8C6A-0E9AE7981807}">
      <dsp:nvSpPr>
        <dsp:cNvPr id="0" name=""/>
        <dsp:cNvSpPr/>
      </dsp:nvSpPr>
      <dsp:spPr>
        <a:xfrm>
          <a:off x="704419" y="481629"/>
          <a:ext cx="7630572" cy="9637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4985" tIns="45720" rIns="45720" bIns="45720" numCol="1" spcCol="1270" anchor="ctr" anchorCtr="0">
          <a:noAutofit/>
        </a:bodyPr>
        <a:lstStyle/>
        <a:p>
          <a:pPr lvl="0" algn="just" defTabSz="800100" rtl="1">
            <a:lnSpc>
              <a:spcPct val="90000"/>
            </a:lnSpc>
            <a:spcBef>
              <a:spcPct val="0"/>
            </a:spcBef>
            <a:spcAft>
              <a:spcPct val="35000"/>
            </a:spcAft>
          </a:pPr>
          <a:r>
            <a:rPr lang="ar-IQ" sz="1800" b="1" kern="1200" dirty="0" smtClean="0">
              <a:solidFill>
                <a:schemeClr val="tx1"/>
              </a:solidFill>
            </a:rPr>
            <a:t>1.  الانتشار البسيط </a:t>
          </a:r>
          <a:r>
            <a:rPr lang="en-US" sz="1800" b="1" kern="1200" dirty="0" smtClean="0">
              <a:solidFill>
                <a:schemeClr val="tx1"/>
              </a:solidFill>
            </a:rPr>
            <a:t>simple diffusion </a:t>
          </a:r>
          <a:endParaRPr lang="en-US" sz="1800" b="1" kern="1200" dirty="0">
            <a:solidFill>
              <a:schemeClr val="tx1"/>
            </a:solidFill>
          </a:endParaRPr>
        </a:p>
      </dsp:txBody>
      <dsp:txXfrm>
        <a:off x="704419" y="481629"/>
        <a:ext cx="7630572" cy="963760"/>
      </dsp:txXfrm>
    </dsp:sp>
    <dsp:sp modelId="{85051092-9B65-4ED0-9DC8-D3AEE846213C}">
      <dsp:nvSpPr>
        <dsp:cNvPr id="0" name=""/>
        <dsp:cNvSpPr/>
      </dsp:nvSpPr>
      <dsp:spPr>
        <a:xfrm>
          <a:off x="45929" y="361159"/>
          <a:ext cx="1204701" cy="120470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D8AD1F-E837-4579-A15A-FF60FD7E3248}">
      <dsp:nvSpPr>
        <dsp:cNvPr id="0" name=""/>
        <dsp:cNvSpPr/>
      </dsp:nvSpPr>
      <dsp:spPr>
        <a:xfrm>
          <a:off x="1256965" y="1927521"/>
          <a:ext cx="7078026" cy="9637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4985" tIns="45720" rIns="45720" bIns="45720" numCol="1" spcCol="1270" anchor="ctr" anchorCtr="0">
          <a:noAutofit/>
        </a:bodyPr>
        <a:lstStyle/>
        <a:p>
          <a:pPr lvl="0" algn="just" defTabSz="800100" rtl="1">
            <a:lnSpc>
              <a:spcPct val="90000"/>
            </a:lnSpc>
            <a:spcBef>
              <a:spcPct val="0"/>
            </a:spcBef>
            <a:spcAft>
              <a:spcPct val="35000"/>
            </a:spcAft>
          </a:pPr>
          <a:r>
            <a:rPr lang="ar-IQ" sz="1800" b="1" kern="1200" dirty="0" smtClean="0">
              <a:solidFill>
                <a:schemeClr val="tx1"/>
              </a:solidFill>
            </a:rPr>
            <a:t>2.  </a:t>
          </a:r>
          <a:r>
            <a:rPr lang="ar-IQ" sz="1800" b="1" kern="1200" dirty="0" smtClean="0">
              <a:solidFill>
                <a:schemeClr val="bg1">
                  <a:lumMod val="95000"/>
                </a:schemeClr>
              </a:solidFill>
            </a:rPr>
            <a:t>الالتهام </a:t>
          </a:r>
          <a:r>
            <a:rPr lang="en-US" sz="1800" b="1" kern="1200" dirty="0" err="1" smtClean="0">
              <a:solidFill>
                <a:schemeClr val="bg1">
                  <a:lumMod val="95000"/>
                </a:schemeClr>
              </a:solidFill>
            </a:rPr>
            <a:t>Phagotrophy</a:t>
          </a:r>
          <a:r>
            <a:rPr lang="ar-IQ" sz="1800" b="1" kern="1200" dirty="0" smtClean="0">
              <a:solidFill>
                <a:schemeClr val="bg1">
                  <a:lumMod val="95000"/>
                </a:schemeClr>
              </a:solidFill>
            </a:rPr>
            <a:t> </a:t>
          </a:r>
          <a:r>
            <a:rPr lang="ar-IQ" sz="1800" b="1" kern="1200" dirty="0" smtClean="0">
              <a:solidFill>
                <a:schemeClr val="tx1"/>
              </a:solidFill>
            </a:rPr>
            <a:t>: وتتم بابتلاع المواد الغذائية الصلبة </a:t>
          </a:r>
          <a:r>
            <a:rPr lang="ar-IQ" sz="1800" b="1" kern="1200" dirty="0" err="1" smtClean="0">
              <a:solidFill>
                <a:schemeClr val="tx1"/>
              </a:solidFill>
            </a:rPr>
            <a:t>ىبتكوين</a:t>
          </a:r>
          <a:r>
            <a:rPr lang="ar-IQ" sz="1800" b="1" kern="1200" dirty="0" smtClean="0">
              <a:solidFill>
                <a:schemeClr val="tx1"/>
              </a:solidFill>
            </a:rPr>
            <a:t> </a:t>
          </a:r>
          <a:r>
            <a:rPr lang="ar-IQ" sz="1800" b="1" kern="1200" dirty="0" err="1" smtClean="0">
              <a:solidFill>
                <a:schemeClr val="tx1"/>
              </a:solidFill>
            </a:rPr>
            <a:t>الاقدام</a:t>
          </a:r>
          <a:r>
            <a:rPr lang="ar-IQ" sz="1800" b="1" kern="1200" dirty="0" smtClean="0">
              <a:solidFill>
                <a:schemeClr val="tx1"/>
              </a:solidFill>
            </a:rPr>
            <a:t> الكاذبة </a:t>
          </a:r>
          <a:r>
            <a:rPr lang="en-US" sz="1800" b="1" kern="1200" dirty="0" err="1" smtClean="0">
              <a:solidFill>
                <a:schemeClr val="tx1"/>
              </a:solidFill>
            </a:rPr>
            <a:t>Pseudoopoda</a:t>
          </a:r>
          <a:r>
            <a:rPr lang="ar-IQ" sz="1800" b="1" kern="1200" dirty="0" smtClean="0">
              <a:solidFill>
                <a:schemeClr val="tx1"/>
              </a:solidFill>
            </a:rPr>
            <a:t> كما في </a:t>
          </a:r>
          <a:r>
            <a:rPr lang="ar-IQ" sz="1800" b="1" kern="1200" dirty="0" err="1" smtClean="0">
              <a:solidFill>
                <a:schemeClr val="tx1"/>
              </a:solidFill>
            </a:rPr>
            <a:t>الاميبا</a:t>
          </a:r>
          <a:r>
            <a:rPr lang="ar-IQ" sz="1800" b="1" kern="1200" dirty="0" smtClean="0">
              <a:solidFill>
                <a:schemeClr val="tx1"/>
              </a:solidFill>
            </a:rPr>
            <a:t> </a:t>
          </a:r>
          <a:r>
            <a:rPr lang="ar-IQ" sz="1800" b="1" kern="1200" dirty="0" err="1" smtClean="0">
              <a:solidFill>
                <a:schemeClr val="tx1"/>
              </a:solidFill>
            </a:rPr>
            <a:t>او</a:t>
          </a:r>
          <a:r>
            <a:rPr lang="ar-IQ" sz="1800" b="1" kern="1200" dirty="0" smtClean="0">
              <a:solidFill>
                <a:schemeClr val="tx1"/>
              </a:solidFill>
            </a:rPr>
            <a:t> بتكوين ما يشبه البلعوم </a:t>
          </a:r>
          <a:r>
            <a:rPr lang="en-US" sz="1800" b="1" kern="1200" dirty="0" smtClean="0">
              <a:solidFill>
                <a:schemeClr val="tx1"/>
              </a:solidFill>
            </a:rPr>
            <a:t>Gullet </a:t>
          </a:r>
          <a:r>
            <a:rPr lang="ar-IQ" sz="1800" b="1" kern="1200" dirty="0" smtClean="0">
              <a:solidFill>
                <a:schemeClr val="tx1"/>
              </a:solidFill>
            </a:rPr>
            <a:t> حتى تمر به الجزيئات الغذائية في </a:t>
          </a:r>
          <a:r>
            <a:rPr lang="en-US" sz="1800" b="1" i="1" kern="1200" dirty="0" err="1" smtClean="0">
              <a:solidFill>
                <a:schemeClr val="tx1"/>
              </a:solidFill>
            </a:rPr>
            <a:t>Dientamoeba</a:t>
          </a:r>
          <a:r>
            <a:rPr lang="en-US" sz="1800" b="1" i="1" kern="1200" dirty="0" smtClean="0">
              <a:solidFill>
                <a:schemeClr val="tx1"/>
              </a:solidFill>
            </a:rPr>
            <a:t> </a:t>
          </a:r>
          <a:r>
            <a:rPr lang="en-US" sz="1800" b="1" i="1" kern="1200" dirty="0" err="1" smtClean="0">
              <a:solidFill>
                <a:schemeClr val="tx1"/>
              </a:solidFill>
            </a:rPr>
            <a:t>fragilis</a:t>
          </a:r>
          <a:r>
            <a:rPr lang="en-US" sz="1800" b="1" i="1" kern="1200" dirty="0" smtClean="0">
              <a:solidFill>
                <a:schemeClr val="tx1"/>
              </a:solidFill>
            </a:rPr>
            <a:t> </a:t>
          </a:r>
          <a:r>
            <a:rPr lang="ar-IQ" sz="1800" b="1" kern="1200" dirty="0" smtClean="0">
              <a:solidFill>
                <a:schemeClr val="tx1"/>
              </a:solidFill>
            </a:rPr>
            <a:t>.</a:t>
          </a:r>
          <a:endParaRPr lang="en-US" sz="1800" b="1" kern="1200" dirty="0">
            <a:solidFill>
              <a:schemeClr val="tx1"/>
            </a:solidFill>
          </a:endParaRPr>
        </a:p>
      </dsp:txBody>
      <dsp:txXfrm>
        <a:off x="1256965" y="1927521"/>
        <a:ext cx="7078026" cy="963760"/>
      </dsp:txXfrm>
    </dsp:sp>
    <dsp:sp modelId="{09235261-0E7C-4D4C-8FFF-2F536C0F529E}">
      <dsp:nvSpPr>
        <dsp:cNvPr id="0" name=""/>
        <dsp:cNvSpPr/>
      </dsp:nvSpPr>
      <dsp:spPr>
        <a:xfrm>
          <a:off x="654614" y="1807051"/>
          <a:ext cx="1204701" cy="120470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2F4D1F-C568-4D61-BDBB-E1DE71388BD9}">
      <dsp:nvSpPr>
        <dsp:cNvPr id="0" name=""/>
        <dsp:cNvSpPr/>
      </dsp:nvSpPr>
      <dsp:spPr>
        <a:xfrm>
          <a:off x="1256965" y="3373413"/>
          <a:ext cx="7078026" cy="9637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4985" tIns="45720" rIns="45720" bIns="45720" numCol="1" spcCol="1270" anchor="ctr" anchorCtr="0">
          <a:noAutofit/>
        </a:bodyPr>
        <a:lstStyle/>
        <a:p>
          <a:pPr lvl="0" algn="just" defTabSz="800100" rtl="1">
            <a:lnSpc>
              <a:spcPct val="90000"/>
            </a:lnSpc>
            <a:spcBef>
              <a:spcPct val="0"/>
            </a:spcBef>
            <a:spcAft>
              <a:spcPct val="35000"/>
            </a:spcAft>
          </a:pPr>
          <a:r>
            <a:rPr lang="ar-IQ" sz="1800" b="1" kern="1200" dirty="0" smtClean="0">
              <a:solidFill>
                <a:schemeClr val="bg1">
                  <a:lumMod val="95000"/>
                </a:schemeClr>
              </a:solidFill>
            </a:rPr>
            <a:t>3. الشرب الخلوي </a:t>
          </a:r>
          <a:r>
            <a:rPr lang="en-US" sz="1800" b="1" kern="1200" dirty="0" smtClean="0">
              <a:solidFill>
                <a:schemeClr val="bg1">
                  <a:lumMod val="95000"/>
                </a:schemeClr>
              </a:solidFill>
            </a:rPr>
            <a:t>Pinocytosis</a:t>
          </a:r>
          <a:r>
            <a:rPr lang="ar-IQ" sz="1800" b="1" kern="1200" dirty="0" smtClean="0">
              <a:solidFill>
                <a:schemeClr val="tx1"/>
              </a:solidFill>
            </a:rPr>
            <a:t>: وتكون لدخول الطعام السائل بانبعاج جزء الغشاء البلازمي الذي يشكل غلاف يحيط </a:t>
          </a:r>
          <a:r>
            <a:rPr lang="ar-IQ" sz="1800" b="1" kern="1200" dirty="0" err="1" smtClean="0">
              <a:solidFill>
                <a:schemeClr val="tx1"/>
              </a:solidFill>
            </a:rPr>
            <a:t>بالحويصله</a:t>
          </a:r>
          <a:r>
            <a:rPr lang="ar-IQ" sz="1800" b="1" kern="1200" dirty="0" smtClean="0">
              <a:solidFill>
                <a:schemeClr val="tx1"/>
              </a:solidFill>
            </a:rPr>
            <a:t> </a:t>
          </a:r>
          <a:r>
            <a:rPr lang="en-US" sz="1800" b="1" kern="1200" dirty="0" smtClean="0">
              <a:solidFill>
                <a:schemeClr val="tx1"/>
              </a:solidFill>
            </a:rPr>
            <a:t>Vesicle</a:t>
          </a:r>
          <a:r>
            <a:rPr lang="ar-IQ" sz="1800" b="1" kern="1200" dirty="0" smtClean="0">
              <a:solidFill>
                <a:schemeClr val="tx1"/>
              </a:solidFill>
            </a:rPr>
            <a:t> المتكونة بعد تناول الطعام .</a:t>
          </a:r>
          <a:endParaRPr lang="en-US" sz="1800" b="1" kern="1200" dirty="0">
            <a:solidFill>
              <a:schemeClr val="tx1"/>
            </a:solidFill>
          </a:endParaRPr>
        </a:p>
      </dsp:txBody>
      <dsp:txXfrm>
        <a:off x="1256965" y="3373413"/>
        <a:ext cx="7078026" cy="963760"/>
      </dsp:txXfrm>
    </dsp:sp>
    <dsp:sp modelId="{23200F42-25D5-4ABB-B814-F3FA59900BA5}">
      <dsp:nvSpPr>
        <dsp:cNvPr id="0" name=""/>
        <dsp:cNvSpPr/>
      </dsp:nvSpPr>
      <dsp:spPr>
        <a:xfrm>
          <a:off x="654614" y="3252943"/>
          <a:ext cx="1204701" cy="120470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37CFA9-6466-4930-91CC-0D21C16076EA}">
      <dsp:nvSpPr>
        <dsp:cNvPr id="0" name=""/>
        <dsp:cNvSpPr/>
      </dsp:nvSpPr>
      <dsp:spPr>
        <a:xfrm>
          <a:off x="704419" y="4819305"/>
          <a:ext cx="7630572" cy="9637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4985" tIns="45720" rIns="45720" bIns="45720" numCol="1" spcCol="1270" anchor="ctr" anchorCtr="0">
          <a:noAutofit/>
        </a:bodyPr>
        <a:lstStyle/>
        <a:p>
          <a:pPr lvl="0" algn="just" defTabSz="800100" rtl="1">
            <a:lnSpc>
              <a:spcPct val="90000"/>
            </a:lnSpc>
            <a:spcBef>
              <a:spcPct val="0"/>
            </a:spcBef>
            <a:spcAft>
              <a:spcPct val="35000"/>
            </a:spcAft>
          </a:pPr>
          <a:r>
            <a:rPr lang="ar-IQ" sz="1800" b="1" kern="1200" dirty="0" smtClean="0">
              <a:solidFill>
                <a:schemeClr val="tx1"/>
              </a:solidFill>
            </a:rPr>
            <a:t>4. التغذية الفمية </a:t>
          </a:r>
          <a:r>
            <a:rPr lang="en-US" sz="1800" b="1" kern="1200" dirty="0" smtClean="0">
              <a:solidFill>
                <a:schemeClr val="tx1"/>
              </a:solidFill>
            </a:rPr>
            <a:t>:</a:t>
          </a:r>
          <a:r>
            <a:rPr lang="en-US" sz="1800" b="1" kern="1200" dirty="0" err="1" smtClean="0">
              <a:solidFill>
                <a:schemeClr val="tx1"/>
              </a:solidFill>
            </a:rPr>
            <a:t>cytostomal</a:t>
          </a:r>
          <a:r>
            <a:rPr lang="en-US" sz="1800" b="1" kern="1200" dirty="0" smtClean="0">
              <a:solidFill>
                <a:schemeClr val="tx1"/>
              </a:solidFill>
            </a:rPr>
            <a:t> feeding </a:t>
          </a:r>
          <a:r>
            <a:rPr lang="ar-IQ" sz="1800" b="1" kern="1200" dirty="0" smtClean="0">
              <a:solidFill>
                <a:schemeClr val="tx1"/>
              </a:solidFill>
            </a:rPr>
            <a:t>كما في الهدبيات</a:t>
          </a:r>
          <a:endParaRPr lang="en-US" sz="1800" b="1" kern="1200" dirty="0">
            <a:solidFill>
              <a:schemeClr val="tx1"/>
            </a:solidFill>
          </a:endParaRPr>
        </a:p>
      </dsp:txBody>
      <dsp:txXfrm>
        <a:off x="704419" y="4819305"/>
        <a:ext cx="7630572" cy="963760"/>
      </dsp:txXfrm>
    </dsp:sp>
    <dsp:sp modelId="{71427617-4B53-44DE-BAE8-092EE040F8B0}">
      <dsp:nvSpPr>
        <dsp:cNvPr id="0" name=""/>
        <dsp:cNvSpPr/>
      </dsp:nvSpPr>
      <dsp:spPr>
        <a:xfrm>
          <a:off x="102068" y="4698835"/>
          <a:ext cx="1204701" cy="120470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976DEDD1-49E4-4346-99CF-D3A0212A8354}" type="datetimeFigureOut">
              <a:rPr lang="en-US" smtClean="0"/>
              <a:t>10/31/2018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4A60135-273D-405A-9FF1-D90495CF2615}" type="slidenum">
              <a:rPr lang="en-US" smtClean="0"/>
              <a:t>‹#›</a:t>
            </a:fld>
            <a:endParaRPr lang="en-US"/>
          </a:p>
        </p:txBody>
      </p:sp>
    </p:spTree>
    <p:extLst>
      <p:ext uri="{BB962C8B-B14F-4D97-AF65-F5344CB8AC3E}">
        <p14:creationId xmlns:p14="http://schemas.microsoft.com/office/powerpoint/2010/main" val="2792967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976DEDD1-49E4-4346-99CF-D3A0212A8354}" type="datetimeFigureOut">
              <a:rPr lang="en-US" smtClean="0"/>
              <a:t>10/31/2018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4A60135-273D-405A-9FF1-D90495CF2615}" type="slidenum">
              <a:rPr lang="en-US" smtClean="0"/>
              <a:t>‹#›</a:t>
            </a:fld>
            <a:endParaRPr lang="en-US"/>
          </a:p>
        </p:txBody>
      </p:sp>
    </p:spTree>
    <p:extLst>
      <p:ext uri="{BB962C8B-B14F-4D97-AF65-F5344CB8AC3E}">
        <p14:creationId xmlns:p14="http://schemas.microsoft.com/office/powerpoint/2010/main" val="431450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976DEDD1-49E4-4346-99CF-D3A0212A8354}" type="datetimeFigureOut">
              <a:rPr lang="en-US" smtClean="0"/>
              <a:t>10/31/2018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4A60135-273D-405A-9FF1-D90495CF2615}" type="slidenum">
              <a:rPr lang="en-US" smtClean="0"/>
              <a:t>‹#›</a:t>
            </a:fld>
            <a:endParaRPr lang="en-US"/>
          </a:p>
        </p:txBody>
      </p:sp>
    </p:spTree>
    <p:extLst>
      <p:ext uri="{BB962C8B-B14F-4D97-AF65-F5344CB8AC3E}">
        <p14:creationId xmlns:p14="http://schemas.microsoft.com/office/powerpoint/2010/main" val="1179875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FF3D043C-B492-47DF-9B96-195C8AE875DE}" type="datetimeFigureOut">
              <a:rPr lang="en-US" smtClean="0">
                <a:solidFill>
                  <a:srgbClr val="D6ECFF">
                    <a:shade val="50000"/>
                    <a:satMod val="200000"/>
                  </a:srgbClr>
                </a:solidFill>
              </a:rPr>
              <a:pPr/>
              <a:t>10/31/2018</a:t>
            </a:fld>
            <a:endParaRPr lang="en-US">
              <a:solidFill>
                <a:srgbClr val="D6ECFF">
                  <a:shade val="50000"/>
                  <a:satMod val="200000"/>
                </a:srgbClr>
              </a:solidFill>
            </a:endParaRPr>
          </a:p>
        </p:txBody>
      </p:sp>
      <p:sp>
        <p:nvSpPr>
          <p:cNvPr id="20" name="عنصر نائب للتذييل 19"/>
          <p:cNvSpPr>
            <a:spLocks noGrp="1"/>
          </p:cNvSpPr>
          <p:nvPr>
            <p:ph type="ftr" sz="quarter" idx="11"/>
          </p:nvPr>
        </p:nvSpPr>
        <p:spPr/>
        <p:txBody>
          <a:bodyPr/>
          <a:lstStyle>
            <a:extLst/>
          </a:lstStyle>
          <a:p>
            <a:endParaRPr lang="en-US">
              <a:solidFill>
                <a:srgbClr val="D6ECFF">
                  <a:shade val="50000"/>
                  <a:satMod val="200000"/>
                </a:srgbClr>
              </a:solidFill>
            </a:endParaRPr>
          </a:p>
        </p:txBody>
      </p:sp>
      <p:sp>
        <p:nvSpPr>
          <p:cNvPr id="10" name="عنصر نائب لرقم الشريحة 9"/>
          <p:cNvSpPr>
            <a:spLocks noGrp="1"/>
          </p:cNvSpPr>
          <p:nvPr>
            <p:ph type="sldNum" sz="quarter" idx="12"/>
          </p:nvPr>
        </p:nvSpPr>
        <p:spPr/>
        <p:txBody>
          <a:bodyPr/>
          <a:lstStyle>
            <a:extLst/>
          </a:lstStyle>
          <a:p>
            <a:fld id="{74AB3475-A03E-4FFF-B749-5E496905637B}" type="slidenum">
              <a:rPr lang="en-US" smtClean="0">
                <a:solidFill>
                  <a:srgbClr val="D6ECFF">
                    <a:shade val="50000"/>
                    <a:satMod val="200000"/>
                  </a:srgbClr>
                </a:solidFill>
              </a:rPr>
              <a:pPr/>
              <a:t>‹#›</a:t>
            </a:fld>
            <a:endParaRPr lang="en-US">
              <a:solidFill>
                <a:srgbClr val="D6ECFF">
                  <a:shade val="50000"/>
                  <a:satMod val="200000"/>
                </a:srgbClr>
              </a:solidFill>
            </a:endParaRPr>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1983982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FF3D043C-B492-47DF-9B96-195C8AE875DE}" type="datetimeFigureOut">
              <a:rPr lang="en-US" smtClean="0">
                <a:solidFill>
                  <a:srgbClr val="D6ECFF">
                    <a:shade val="50000"/>
                    <a:satMod val="200000"/>
                  </a:srgbClr>
                </a:solidFill>
              </a:rPr>
              <a:pPr/>
              <a:t>10/31/2018</a:t>
            </a:fld>
            <a:endParaRPr lang="en-US">
              <a:solidFill>
                <a:srgbClr val="D6ECFF">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en-US">
              <a:solidFill>
                <a:srgbClr val="D6ECFF">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74AB3475-A03E-4FFF-B749-5E496905637B}" type="slidenum">
              <a:rPr lang="en-US" smtClean="0">
                <a:solidFill>
                  <a:srgbClr val="D6ECFF">
                    <a:shade val="50000"/>
                    <a:satMod val="200000"/>
                  </a:srgbClr>
                </a:solidFill>
              </a:rPr>
              <a:pPr/>
              <a:t>‹#›</a:t>
            </a:fld>
            <a:endParaRPr lang="en-US">
              <a:solidFill>
                <a:srgbClr val="D6ECFF">
                  <a:shade val="50000"/>
                  <a:satMod val="200000"/>
                </a:srgbClr>
              </a:solidFill>
            </a:endParaRPr>
          </a:p>
        </p:txBody>
      </p:sp>
    </p:spTree>
    <p:extLst>
      <p:ext uri="{BB962C8B-B14F-4D97-AF65-F5344CB8AC3E}">
        <p14:creationId xmlns:p14="http://schemas.microsoft.com/office/powerpoint/2010/main" val="1487427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FF3D043C-B492-47DF-9B96-195C8AE875DE}" type="datetimeFigureOut">
              <a:rPr lang="en-US" smtClean="0">
                <a:solidFill>
                  <a:srgbClr val="D6ECFF">
                    <a:shade val="50000"/>
                    <a:satMod val="200000"/>
                  </a:srgbClr>
                </a:solidFill>
              </a:rPr>
              <a:pPr/>
              <a:t>10/31/2018</a:t>
            </a:fld>
            <a:endParaRPr lang="en-US">
              <a:solidFill>
                <a:srgbClr val="D6ECFF">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en-US">
              <a:solidFill>
                <a:srgbClr val="D6ECFF">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74AB3475-A03E-4FFF-B749-5E496905637B}" type="slidenum">
              <a:rPr lang="en-US" smtClean="0">
                <a:solidFill>
                  <a:srgbClr val="D6ECFF">
                    <a:shade val="50000"/>
                    <a:satMod val="200000"/>
                  </a:srgbClr>
                </a:solidFill>
              </a:rPr>
              <a:pPr/>
              <a:t>‹#›</a:t>
            </a:fld>
            <a:endParaRPr lang="en-US">
              <a:solidFill>
                <a:srgbClr val="D6ECFF">
                  <a:shade val="50000"/>
                  <a:satMod val="200000"/>
                </a:srgbClr>
              </a:solidFill>
            </a:endParaRPr>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1290103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FF3D043C-B492-47DF-9B96-195C8AE875DE}" type="datetimeFigureOut">
              <a:rPr lang="en-US" smtClean="0">
                <a:solidFill>
                  <a:srgbClr val="D6ECFF">
                    <a:shade val="50000"/>
                    <a:satMod val="200000"/>
                  </a:srgbClr>
                </a:solidFill>
              </a:rPr>
              <a:pPr/>
              <a:t>10/31/2018</a:t>
            </a:fld>
            <a:endParaRPr lang="en-US">
              <a:solidFill>
                <a:srgbClr val="D6ECFF">
                  <a:shade val="50000"/>
                  <a:satMod val="200000"/>
                </a:srgbClr>
              </a:solidFill>
            </a:endParaRPr>
          </a:p>
        </p:txBody>
      </p:sp>
      <p:sp>
        <p:nvSpPr>
          <p:cNvPr id="6" name="عنصر نائب للتذييل 5"/>
          <p:cNvSpPr>
            <a:spLocks noGrp="1"/>
          </p:cNvSpPr>
          <p:nvPr>
            <p:ph type="ftr" sz="quarter" idx="11"/>
          </p:nvPr>
        </p:nvSpPr>
        <p:spPr/>
        <p:txBody>
          <a:bodyPr/>
          <a:lstStyle>
            <a:extLst/>
          </a:lstStyle>
          <a:p>
            <a:endParaRPr lang="en-US">
              <a:solidFill>
                <a:srgbClr val="D6ECFF">
                  <a:shade val="50000"/>
                  <a:satMod val="200000"/>
                </a:srgbClr>
              </a:solidFill>
            </a:endParaRPr>
          </a:p>
        </p:txBody>
      </p:sp>
      <p:sp>
        <p:nvSpPr>
          <p:cNvPr id="7" name="عنصر نائب لرقم الشريحة 6"/>
          <p:cNvSpPr>
            <a:spLocks noGrp="1"/>
          </p:cNvSpPr>
          <p:nvPr>
            <p:ph type="sldNum" sz="quarter" idx="12"/>
          </p:nvPr>
        </p:nvSpPr>
        <p:spPr/>
        <p:txBody>
          <a:bodyPr/>
          <a:lstStyle>
            <a:extLst/>
          </a:lstStyle>
          <a:p>
            <a:fld id="{74AB3475-A03E-4FFF-B749-5E496905637B}" type="slidenum">
              <a:rPr lang="en-US" smtClean="0">
                <a:solidFill>
                  <a:srgbClr val="D6ECFF">
                    <a:shade val="50000"/>
                    <a:satMod val="200000"/>
                  </a:srgbClr>
                </a:solidFill>
              </a:rPr>
              <a:pPr/>
              <a:t>‹#›</a:t>
            </a:fld>
            <a:endParaRPr lang="en-US">
              <a:solidFill>
                <a:srgbClr val="D6ECFF">
                  <a:shade val="50000"/>
                  <a:satMod val="200000"/>
                </a:srgbClr>
              </a:solidFill>
            </a:endParaRPr>
          </a:p>
        </p:txBody>
      </p:sp>
    </p:spTree>
    <p:extLst>
      <p:ext uri="{BB962C8B-B14F-4D97-AF65-F5344CB8AC3E}">
        <p14:creationId xmlns:p14="http://schemas.microsoft.com/office/powerpoint/2010/main" val="1355098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FF3D043C-B492-47DF-9B96-195C8AE875DE}" type="datetimeFigureOut">
              <a:rPr lang="en-US" smtClean="0">
                <a:solidFill>
                  <a:srgbClr val="D6ECFF">
                    <a:shade val="50000"/>
                    <a:satMod val="200000"/>
                  </a:srgbClr>
                </a:solidFill>
              </a:rPr>
              <a:pPr/>
              <a:t>10/31/2018</a:t>
            </a:fld>
            <a:endParaRPr lang="en-US">
              <a:solidFill>
                <a:srgbClr val="D6ECFF">
                  <a:shade val="50000"/>
                  <a:satMod val="200000"/>
                </a:srgbClr>
              </a:solidFill>
            </a:endParaRPr>
          </a:p>
        </p:txBody>
      </p:sp>
      <p:sp>
        <p:nvSpPr>
          <p:cNvPr id="8" name="عنصر نائب للتذييل 7"/>
          <p:cNvSpPr>
            <a:spLocks noGrp="1"/>
          </p:cNvSpPr>
          <p:nvPr>
            <p:ph type="ftr" sz="quarter" idx="11"/>
          </p:nvPr>
        </p:nvSpPr>
        <p:spPr/>
        <p:txBody>
          <a:bodyPr/>
          <a:lstStyle>
            <a:extLst/>
          </a:lstStyle>
          <a:p>
            <a:endParaRPr lang="en-US">
              <a:solidFill>
                <a:srgbClr val="D6ECFF">
                  <a:shade val="50000"/>
                  <a:satMod val="200000"/>
                </a:srgbClr>
              </a:solidFill>
            </a:endParaRPr>
          </a:p>
        </p:txBody>
      </p:sp>
      <p:sp>
        <p:nvSpPr>
          <p:cNvPr id="9" name="عنصر نائب لرقم الشريحة 8"/>
          <p:cNvSpPr>
            <a:spLocks noGrp="1"/>
          </p:cNvSpPr>
          <p:nvPr>
            <p:ph type="sldNum" sz="quarter" idx="12"/>
          </p:nvPr>
        </p:nvSpPr>
        <p:spPr/>
        <p:txBody>
          <a:bodyPr/>
          <a:lstStyle>
            <a:extLst/>
          </a:lstStyle>
          <a:p>
            <a:fld id="{74AB3475-A03E-4FFF-B749-5E496905637B}" type="slidenum">
              <a:rPr lang="en-US" smtClean="0">
                <a:solidFill>
                  <a:srgbClr val="D6ECFF">
                    <a:shade val="50000"/>
                    <a:satMod val="200000"/>
                  </a:srgbClr>
                </a:solidFill>
              </a:rPr>
              <a:pPr/>
              <a:t>‹#›</a:t>
            </a:fld>
            <a:endParaRPr lang="en-US">
              <a:solidFill>
                <a:srgbClr val="D6ECFF">
                  <a:shade val="50000"/>
                  <a:satMod val="200000"/>
                </a:srgbClr>
              </a:solidFill>
            </a:endParaRPr>
          </a:p>
        </p:txBody>
      </p:sp>
    </p:spTree>
    <p:extLst>
      <p:ext uri="{BB962C8B-B14F-4D97-AF65-F5344CB8AC3E}">
        <p14:creationId xmlns:p14="http://schemas.microsoft.com/office/powerpoint/2010/main" val="3023175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FF3D043C-B492-47DF-9B96-195C8AE875DE}" type="datetimeFigureOut">
              <a:rPr lang="en-US" smtClean="0">
                <a:solidFill>
                  <a:srgbClr val="D6ECFF">
                    <a:shade val="50000"/>
                    <a:satMod val="200000"/>
                  </a:srgbClr>
                </a:solidFill>
              </a:rPr>
              <a:pPr/>
              <a:t>10/31/2018</a:t>
            </a:fld>
            <a:endParaRPr lang="en-US">
              <a:solidFill>
                <a:srgbClr val="D6ECFF">
                  <a:shade val="50000"/>
                  <a:satMod val="200000"/>
                </a:srgbClr>
              </a:solidFill>
            </a:endParaRPr>
          </a:p>
        </p:txBody>
      </p:sp>
      <p:sp>
        <p:nvSpPr>
          <p:cNvPr id="4" name="عنصر نائب للتذييل 3"/>
          <p:cNvSpPr>
            <a:spLocks noGrp="1"/>
          </p:cNvSpPr>
          <p:nvPr>
            <p:ph type="ftr" sz="quarter" idx="11"/>
          </p:nvPr>
        </p:nvSpPr>
        <p:spPr/>
        <p:txBody>
          <a:bodyPr/>
          <a:lstStyle>
            <a:extLst/>
          </a:lstStyle>
          <a:p>
            <a:endParaRPr lang="en-US">
              <a:solidFill>
                <a:srgbClr val="D6ECFF">
                  <a:shade val="50000"/>
                  <a:satMod val="200000"/>
                </a:srgbClr>
              </a:solidFill>
            </a:endParaRPr>
          </a:p>
        </p:txBody>
      </p:sp>
      <p:sp>
        <p:nvSpPr>
          <p:cNvPr id="5" name="عنصر نائب لرقم الشريحة 4"/>
          <p:cNvSpPr>
            <a:spLocks noGrp="1"/>
          </p:cNvSpPr>
          <p:nvPr>
            <p:ph type="sldNum" sz="quarter" idx="12"/>
          </p:nvPr>
        </p:nvSpPr>
        <p:spPr/>
        <p:txBody>
          <a:bodyPr/>
          <a:lstStyle>
            <a:extLst/>
          </a:lstStyle>
          <a:p>
            <a:fld id="{74AB3475-A03E-4FFF-B749-5E496905637B}" type="slidenum">
              <a:rPr lang="en-US" smtClean="0">
                <a:solidFill>
                  <a:srgbClr val="D6ECFF">
                    <a:shade val="50000"/>
                    <a:satMod val="200000"/>
                  </a:srgbClr>
                </a:solidFill>
              </a:rPr>
              <a:pPr/>
              <a:t>‹#›</a:t>
            </a:fld>
            <a:endParaRPr lang="en-US">
              <a:solidFill>
                <a:srgbClr val="D6ECFF">
                  <a:shade val="50000"/>
                  <a:satMod val="200000"/>
                </a:srgbClr>
              </a:solidFill>
            </a:endParaRPr>
          </a:p>
        </p:txBody>
      </p:sp>
    </p:spTree>
    <p:extLst>
      <p:ext uri="{BB962C8B-B14F-4D97-AF65-F5344CB8AC3E}">
        <p14:creationId xmlns:p14="http://schemas.microsoft.com/office/powerpoint/2010/main" val="1936733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عنصر نائب للتاريخ 1"/>
          <p:cNvSpPr>
            <a:spLocks noGrp="1"/>
          </p:cNvSpPr>
          <p:nvPr>
            <p:ph type="dt" sz="half" idx="10"/>
          </p:nvPr>
        </p:nvSpPr>
        <p:spPr/>
        <p:txBody>
          <a:bodyPr/>
          <a:lstStyle>
            <a:extLst/>
          </a:lstStyle>
          <a:p>
            <a:fld id="{FF3D043C-B492-47DF-9B96-195C8AE875DE}" type="datetimeFigureOut">
              <a:rPr lang="en-US" smtClean="0">
                <a:solidFill>
                  <a:srgbClr val="D6ECFF">
                    <a:shade val="50000"/>
                    <a:satMod val="200000"/>
                  </a:srgbClr>
                </a:solidFill>
              </a:rPr>
              <a:pPr/>
              <a:t>10/31/2018</a:t>
            </a:fld>
            <a:endParaRPr lang="en-US">
              <a:solidFill>
                <a:srgbClr val="D6ECFF">
                  <a:shade val="50000"/>
                  <a:satMod val="200000"/>
                </a:srgbClr>
              </a:solidFill>
            </a:endParaRPr>
          </a:p>
        </p:txBody>
      </p:sp>
      <p:sp>
        <p:nvSpPr>
          <p:cNvPr id="3" name="عنصر نائب للتذييل 2"/>
          <p:cNvSpPr>
            <a:spLocks noGrp="1"/>
          </p:cNvSpPr>
          <p:nvPr>
            <p:ph type="ftr" sz="quarter" idx="11"/>
          </p:nvPr>
        </p:nvSpPr>
        <p:spPr/>
        <p:txBody>
          <a:bodyPr/>
          <a:lstStyle>
            <a:extLst/>
          </a:lstStyle>
          <a:p>
            <a:endParaRPr lang="en-US">
              <a:solidFill>
                <a:srgbClr val="D6ECFF">
                  <a:shade val="50000"/>
                  <a:satMod val="200000"/>
                </a:srgbClr>
              </a:solidFill>
            </a:endParaRPr>
          </a:p>
        </p:txBody>
      </p:sp>
      <p:sp>
        <p:nvSpPr>
          <p:cNvPr id="4" name="عنصر نائب لرقم الشريحة 3"/>
          <p:cNvSpPr>
            <a:spLocks noGrp="1"/>
          </p:cNvSpPr>
          <p:nvPr>
            <p:ph type="sldNum" sz="quarter" idx="12"/>
          </p:nvPr>
        </p:nvSpPr>
        <p:spPr/>
        <p:txBody>
          <a:bodyPr/>
          <a:lstStyle>
            <a:extLst/>
          </a:lstStyle>
          <a:p>
            <a:fld id="{74AB3475-A03E-4FFF-B749-5E496905637B}" type="slidenum">
              <a:rPr lang="en-US" smtClean="0">
                <a:solidFill>
                  <a:srgbClr val="D6ECFF">
                    <a:shade val="50000"/>
                    <a:satMod val="200000"/>
                  </a:srgbClr>
                </a:solidFill>
              </a:rPr>
              <a:pPr/>
              <a:t>‹#›</a:t>
            </a:fld>
            <a:endParaRPr lang="en-US">
              <a:solidFill>
                <a:srgbClr val="D6ECFF">
                  <a:shade val="50000"/>
                  <a:satMod val="200000"/>
                </a:srgbClr>
              </a:solidFill>
            </a:endParaRPr>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916495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FF3D043C-B492-47DF-9B96-195C8AE875DE}" type="datetimeFigureOut">
              <a:rPr lang="en-US" smtClean="0">
                <a:solidFill>
                  <a:srgbClr val="D6ECFF">
                    <a:shade val="50000"/>
                    <a:satMod val="200000"/>
                  </a:srgbClr>
                </a:solidFill>
              </a:rPr>
              <a:pPr/>
              <a:t>10/31/2018</a:t>
            </a:fld>
            <a:endParaRPr lang="en-US">
              <a:solidFill>
                <a:srgbClr val="D6ECFF">
                  <a:shade val="50000"/>
                  <a:satMod val="200000"/>
                </a:srgbClr>
              </a:solidFill>
            </a:endParaRPr>
          </a:p>
        </p:txBody>
      </p:sp>
      <p:sp>
        <p:nvSpPr>
          <p:cNvPr id="6" name="عنصر نائب للتذييل 5"/>
          <p:cNvSpPr>
            <a:spLocks noGrp="1"/>
          </p:cNvSpPr>
          <p:nvPr>
            <p:ph type="ftr" sz="quarter" idx="11"/>
          </p:nvPr>
        </p:nvSpPr>
        <p:spPr/>
        <p:txBody>
          <a:bodyPr/>
          <a:lstStyle>
            <a:extLst/>
          </a:lstStyle>
          <a:p>
            <a:endParaRPr lang="en-US">
              <a:solidFill>
                <a:srgbClr val="D6ECFF">
                  <a:shade val="50000"/>
                  <a:satMod val="200000"/>
                </a:srgbClr>
              </a:solidFill>
            </a:endParaRPr>
          </a:p>
        </p:txBody>
      </p:sp>
      <p:sp>
        <p:nvSpPr>
          <p:cNvPr id="7" name="عنصر نائب لرقم الشريحة 6"/>
          <p:cNvSpPr>
            <a:spLocks noGrp="1"/>
          </p:cNvSpPr>
          <p:nvPr>
            <p:ph type="sldNum" sz="quarter" idx="12"/>
          </p:nvPr>
        </p:nvSpPr>
        <p:spPr/>
        <p:txBody>
          <a:bodyPr/>
          <a:lstStyle>
            <a:extLst/>
          </a:lstStyle>
          <a:p>
            <a:fld id="{74AB3475-A03E-4FFF-B749-5E496905637B}" type="slidenum">
              <a:rPr lang="en-US" smtClean="0">
                <a:solidFill>
                  <a:srgbClr val="D6ECFF">
                    <a:shade val="50000"/>
                    <a:satMod val="200000"/>
                  </a:srgbClr>
                </a:solidFill>
              </a:rPr>
              <a:pPr/>
              <a:t>‹#›</a:t>
            </a:fld>
            <a:endParaRPr lang="en-US">
              <a:solidFill>
                <a:srgbClr val="D6ECFF">
                  <a:shade val="50000"/>
                  <a:satMod val="200000"/>
                </a:srgbClr>
              </a:solidFill>
            </a:endParaRPr>
          </a:p>
        </p:txBody>
      </p:sp>
    </p:spTree>
    <p:extLst>
      <p:ext uri="{BB962C8B-B14F-4D97-AF65-F5344CB8AC3E}">
        <p14:creationId xmlns:p14="http://schemas.microsoft.com/office/powerpoint/2010/main" val="703583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976DEDD1-49E4-4346-99CF-D3A0212A8354}" type="datetimeFigureOut">
              <a:rPr lang="en-US" smtClean="0"/>
              <a:t>10/31/2018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4A60135-273D-405A-9FF1-D90495CF2615}" type="slidenum">
              <a:rPr lang="en-US" smtClean="0"/>
              <a:t>‹#›</a:t>
            </a:fld>
            <a:endParaRPr lang="en-US"/>
          </a:p>
        </p:txBody>
      </p:sp>
    </p:spTree>
    <p:extLst>
      <p:ext uri="{BB962C8B-B14F-4D97-AF65-F5344CB8AC3E}">
        <p14:creationId xmlns:p14="http://schemas.microsoft.com/office/powerpoint/2010/main" val="2270835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FF3D043C-B492-47DF-9B96-195C8AE875DE}" type="datetimeFigureOut">
              <a:rPr lang="en-US" smtClean="0">
                <a:solidFill>
                  <a:srgbClr val="D6ECFF">
                    <a:shade val="50000"/>
                    <a:satMod val="200000"/>
                  </a:srgbClr>
                </a:solidFill>
              </a:rPr>
              <a:pPr/>
              <a:t>10/31/2018</a:t>
            </a:fld>
            <a:endParaRPr lang="en-US">
              <a:solidFill>
                <a:srgbClr val="D6ECFF">
                  <a:shade val="50000"/>
                  <a:satMod val="200000"/>
                </a:srgbClr>
              </a:solidFill>
            </a:endParaRPr>
          </a:p>
        </p:txBody>
      </p:sp>
      <p:sp>
        <p:nvSpPr>
          <p:cNvPr id="6" name="عنصر نائب للتذييل 5"/>
          <p:cNvSpPr>
            <a:spLocks noGrp="1"/>
          </p:cNvSpPr>
          <p:nvPr>
            <p:ph type="ftr" sz="quarter" idx="11"/>
          </p:nvPr>
        </p:nvSpPr>
        <p:spPr/>
        <p:txBody>
          <a:bodyPr/>
          <a:lstStyle>
            <a:extLst/>
          </a:lstStyle>
          <a:p>
            <a:endParaRPr lang="en-US">
              <a:solidFill>
                <a:srgbClr val="D6ECFF">
                  <a:shade val="50000"/>
                  <a:satMod val="200000"/>
                </a:srgbClr>
              </a:solidFill>
            </a:endParaRPr>
          </a:p>
        </p:txBody>
      </p:sp>
      <p:sp>
        <p:nvSpPr>
          <p:cNvPr id="7" name="عنصر نائب لرقم الشريحة 6"/>
          <p:cNvSpPr>
            <a:spLocks noGrp="1"/>
          </p:cNvSpPr>
          <p:nvPr>
            <p:ph type="sldNum" sz="quarter" idx="12"/>
          </p:nvPr>
        </p:nvSpPr>
        <p:spPr/>
        <p:txBody>
          <a:bodyPr/>
          <a:lstStyle>
            <a:extLst/>
          </a:lstStyle>
          <a:p>
            <a:fld id="{74AB3475-A03E-4FFF-B749-5E496905637B}" type="slidenum">
              <a:rPr lang="en-US" smtClean="0">
                <a:solidFill>
                  <a:srgbClr val="D6ECFF">
                    <a:shade val="50000"/>
                    <a:satMod val="200000"/>
                  </a:srgbClr>
                </a:solidFill>
              </a:rPr>
              <a:pPr/>
              <a:t>‹#›</a:t>
            </a:fld>
            <a:endParaRPr lang="en-US">
              <a:solidFill>
                <a:srgbClr val="D6ECFF">
                  <a:shade val="50000"/>
                  <a:satMod val="200000"/>
                </a:srgbClr>
              </a:solidFill>
            </a:endParaRPr>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7FD13B"/>
              </a:buClr>
              <a:buSzPct val="80000"/>
              <a:buFont typeface="Wingdings 2"/>
              <a:buNone/>
            </a:pPr>
            <a:endParaRPr lang="en-US" sz="3200">
              <a:solidFill>
                <a:prstClr val="black"/>
              </a:solidFill>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extLst>
      <p:ext uri="{BB962C8B-B14F-4D97-AF65-F5344CB8AC3E}">
        <p14:creationId xmlns:p14="http://schemas.microsoft.com/office/powerpoint/2010/main" val="1650475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FF3D043C-B492-47DF-9B96-195C8AE875DE}" type="datetimeFigureOut">
              <a:rPr lang="en-US" smtClean="0">
                <a:solidFill>
                  <a:srgbClr val="D6ECFF">
                    <a:shade val="50000"/>
                    <a:satMod val="200000"/>
                  </a:srgbClr>
                </a:solidFill>
              </a:rPr>
              <a:pPr/>
              <a:t>10/31/2018</a:t>
            </a:fld>
            <a:endParaRPr lang="en-US">
              <a:solidFill>
                <a:srgbClr val="D6ECFF">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en-US">
              <a:solidFill>
                <a:srgbClr val="D6ECFF">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74AB3475-A03E-4FFF-B749-5E496905637B}" type="slidenum">
              <a:rPr lang="en-US" smtClean="0">
                <a:solidFill>
                  <a:srgbClr val="D6ECFF">
                    <a:shade val="50000"/>
                    <a:satMod val="200000"/>
                  </a:srgbClr>
                </a:solidFill>
              </a:rPr>
              <a:pPr/>
              <a:t>‹#›</a:t>
            </a:fld>
            <a:endParaRPr lang="en-US">
              <a:solidFill>
                <a:srgbClr val="D6ECFF">
                  <a:shade val="50000"/>
                  <a:satMod val="200000"/>
                </a:srgbClr>
              </a:solidFill>
            </a:endParaRPr>
          </a:p>
        </p:txBody>
      </p:sp>
    </p:spTree>
    <p:extLst>
      <p:ext uri="{BB962C8B-B14F-4D97-AF65-F5344CB8AC3E}">
        <p14:creationId xmlns:p14="http://schemas.microsoft.com/office/powerpoint/2010/main" val="1253582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FF3D043C-B492-47DF-9B96-195C8AE875DE}" type="datetimeFigureOut">
              <a:rPr lang="en-US" smtClean="0">
                <a:solidFill>
                  <a:srgbClr val="D6ECFF">
                    <a:shade val="50000"/>
                    <a:satMod val="200000"/>
                  </a:srgbClr>
                </a:solidFill>
              </a:rPr>
              <a:pPr/>
              <a:t>10/31/2018</a:t>
            </a:fld>
            <a:endParaRPr lang="en-US">
              <a:solidFill>
                <a:srgbClr val="D6ECFF">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en-US">
              <a:solidFill>
                <a:srgbClr val="D6ECFF">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74AB3475-A03E-4FFF-B749-5E496905637B}" type="slidenum">
              <a:rPr lang="en-US" smtClean="0">
                <a:solidFill>
                  <a:srgbClr val="D6ECFF">
                    <a:shade val="50000"/>
                    <a:satMod val="200000"/>
                  </a:srgbClr>
                </a:solidFill>
              </a:rPr>
              <a:pPr/>
              <a:t>‹#›</a:t>
            </a:fld>
            <a:endParaRPr lang="en-US">
              <a:solidFill>
                <a:srgbClr val="D6ECFF">
                  <a:shade val="50000"/>
                  <a:satMod val="200000"/>
                </a:srgbClr>
              </a:solidFill>
            </a:endParaRPr>
          </a:p>
        </p:txBody>
      </p:sp>
    </p:spTree>
    <p:extLst>
      <p:ext uri="{BB962C8B-B14F-4D97-AF65-F5344CB8AC3E}">
        <p14:creationId xmlns:p14="http://schemas.microsoft.com/office/powerpoint/2010/main" val="3839887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lgn="r" rtl="1" fontAlgn="base">
                <a:spcBef>
                  <a:spcPct val="0"/>
                </a:spcBef>
                <a:spcAft>
                  <a:spcPct val="0"/>
                </a:spcAft>
                <a:defRPr/>
              </a:pPr>
              <a:endParaRPr lang="ar-IQ">
                <a:solidFill>
                  <a:srgbClr val="FFFFFF"/>
                </a:solidFill>
              </a:endParaRPr>
            </a:p>
          </p:txBody>
        </p:sp>
        <p:sp>
          <p:nvSpPr>
            <p:cNvPr id="6"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8"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1"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2"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3"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rtl="1" fontAlgn="base">
                <a:spcBef>
                  <a:spcPct val="0"/>
                </a:spcBef>
                <a:spcAft>
                  <a:spcPct val="0"/>
                </a:spcAft>
              </a:pPr>
              <a:endParaRPr lang="ar-IQ" smtClean="0">
                <a:solidFill>
                  <a:srgbClr val="FFFFFF"/>
                </a:solidFill>
              </a:endParaRPr>
            </a:p>
          </p:txBody>
        </p:sp>
        <p:sp>
          <p:nvSpPr>
            <p:cNvPr id="1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rtl="1" fontAlgn="base">
                <a:spcBef>
                  <a:spcPct val="0"/>
                </a:spcBef>
                <a:spcAft>
                  <a:spcPct val="0"/>
                </a:spcAft>
              </a:pPr>
              <a:endParaRPr lang="ar-IQ" smtClean="0">
                <a:solidFill>
                  <a:srgbClr val="FFFFFF"/>
                </a:solidFill>
              </a:endParaRPr>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lgn="r" rtl="1" fontAlgn="base">
                <a:spcBef>
                  <a:spcPct val="0"/>
                </a:spcBef>
                <a:spcAft>
                  <a:spcPct val="0"/>
                </a:spcAft>
                <a:defRPr/>
              </a:pPr>
              <a:endParaRPr lang="ar-IQ">
                <a:solidFill>
                  <a:srgbClr val="FFFFFF"/>
                </a:solidFill>
              </a:endParaRP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lgn="r" rtl="1" fontAlgn="base">
                <a:spcBef>
                  <a:spcPct val="0"/>
                </a:spcBef>
                <a:spcAft>
                  <a:spcPct val="0"/>
                </a:spcAft>
                <a:defRPr/>
              </a:pPr>
              <a:endParaRPr lang="ar-IQ">
                <a:solidFill>
                  <a:srgbClr val="FFFFFF"/>
                </a:solidFill>
              </a:endParaRP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lgn="r" rtl="1" fontAlgn="base">
                <a:spcBef>
                  <a:spcPct val="0"/>
                </a:spcBef>
                <a:spcAft>
                  <a:spcPct val="0"/>
                </a:spcAft>
                <a:defRPr/>
              </a:pPr>
              <a:endParaRPr lang="ar-IQ">
                <a:solidFill>
                  <a:srgbClr val="FFFFFF"/>
                </a:solidFill>
              </a:endParaRPr>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lgn="r" rtl="1" fontAlgn="base">
                <a:spcBef>
                  <a:spcPct val="0"/>
                </a:spcBef>
                <a:spcAft>
                  <a:spcPct val="0"/>
                </a:spcAft>
                <a:defRPr/>
              </a:pPr>
              <a:endParaRPr lang="ar-IQ">
                <a:solidFill>
                  <a:srgbClr val="FFFFFF"/>
                </a:solidFill>
              </a:endParaRPr>
            </a:p>
          </p:txBody>
        </p:sp>
        <p:sp>
          <p:nvSpPr>
            <p:cNvPr id="22"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sp>
        <p:nvSpPr>
          <p:cNvPr id="9237" name="Rectangle 21"/>
          <p:cNvSpPr>
            <a:spLocks noGrp="1" noChangeArrowheads="1"/>
          </p:cNvSpPr>
          <p:nvPr>
            <p:ph type="ctrTitle" sz="quarter"/>
          </p:nvPr>
        </p:nvSpPr>
        <p:spPr>
          <a:xfrm>
            <a:off x="685800" y="1828800"/>
            <a:ext cx="7772400" cy="1736725"/>
          </a:xfrm>
        </p:spPr>
        <p:txBody>
          <a:bodyPr/>
          <a:lstStyle>
            <a:lvl1pPr>
              <a:defRPr sz="5400"/>
            </a:lvl1pPr>
          </a:lstStyle>
          <a:p>
            <a:r>
              <a:rPr lang="ar-SA"/>
              <a:t>انقر لتحرير نمط العنوان الرئيسي</a:t>
            </a:r>
          </a:p>
        </p:txBody>
      </p:sp>
      <p:sp>
        <p:nvSpPr>
          <p:cNvPr id="9238"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ar-SA"/>
              <a:t>انقر لتحرير نمط العنوان الثانوي الرئيسي</a:t>
            </a:r>
          </a:p>
        </p:txBody>
      </p:sp>
      <p:sp>
        <p:nvSpPr>
          <p:cNvPr id="23" name="Rectangle 23"/>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24" name="Rectangle 2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25" name="Rectangle 25"/>
          <p:cNvSpPr>
            <a:spLocks noGrp="1" noChangeArrowheads="1"/>
          </p:cNvSpPr>
          <p:nvPr>
            <p:ph type="sldNum" sz="quarter" idx="12"/>
          </p:nvPr>
        </p:nvSpPr>
        <p:spPr/>
        <p:txBody>
          <a:bodyPr/>
          <a:lstStyle>
            <a:lvl1pPr>
              <a:defRPr/>
            </a:lvl1pPr>
          </a:lstStyle>
          <a:p>
            <a:pPr>
              <a:defRPr/>
            </a:pPr>
            <a:fld id="{62329BFF-F97D-4015-9384-D507ED1A6C18}"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99529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4AC598A9-07B7-48D0-AC4A-180CA96C1A6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19394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FB419E17-465E-4F82-881F-996B9D1ED166}"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908645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Rectangle 2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3D8BC0DC-0E9D-4F5A-84E0-0FAE38F0297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46630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Rectangle 2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2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25"/>
          <p:cNvSpPr>
            <a:spLocks noGrp="1" noChangeArrowheads="1"/>
          </p:cNvSpPr>
          <p:nvPr>
            <p:ph type="sldNum" sz="quarter" idx="12"/>
          </p:nvPr>
        </p:nvSpPr>
        <p:spPr>
          <a:ln/>
        </p:spPr>
        <p:txBody>
          <a:bodyPr/>
          <a:lstStyle>
            <a:lvl1pPr>
              <a:defRPr/>
            </a:lvl1pPr>
          </a:lstStyle>
          <a:p>
            <a:pPr>
              <a:defRPr/>
            </a:pPr>
            <a:fld id="{6580E1EE-59FB-41FE-A028-260C017FB75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871839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Rectangle 2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2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sldNum" sz="quarter" idx="12"/>
          </p:nvPr>
        </p:nvSpPr>
        <p:spPr>
          <a:ln/>
        </p:spPr>
        <p:txBody>
          <a:bodyPr/>
          <a:lstStyle>
            <a:lvl1pPr>
              <a:defRPr/>
            </a:lvl1pPr>
          </a:lstStyle>
          <a:p>
            <a:pPr>
              <a:defRPr/>
            </a:pPr>
            <a:fld id="{4294C5E4-B1D7-47EA-83B5-8C6A73284DD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366225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2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25"/>
          <p:cNvSpPr>
            <a:spLocks noGrp="1" noChangeArrowheads="1"/>
          </p:cNvSpPr>
          <p:nvPr>
            <p:ph type="sldNum" sz="quarter" idx="12"/>
          </p:nvPr>
        </p:nvSpPr>
        <p:spPr>
          <a:ln/>
        </p:spPr>
        <p:txBody>
          <a:bodyPr/>
          <a:lstStyle>
            <a:lvl1pPr>
              <a:defRPr/>
            </a:lvl1pPr>
          </a:lstStyle>
          <a:p>
            <a:pPr>
              <a:defRPr/>
            </a:pPr>
            <a:fld id="{451A1813-AB18-4497-8D85-3376F89A4CC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45626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976DEDD1-49E4-4346-99CF-D3A0212A8354}" type="datetimeFigureOut">
              <a:rPr lang="en-US" smtClean="0"/>
              <a:t>10/31/2018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4A60135-273D-405A-9FF1-D90495CF2615}" type="slidenum">
              <a:rPr lang="en-US" smtClean="0"/>
              <a:t>‹#›</a:t>
            </a:fld>
            <a:endParaRPr lang="en-US"/>
          </a:p>
        </p:txBody>
      </p:sp>
    </p:spTree>
    <p:extLst>
      <p:ext uri="{BB962C8B-B14F-4D97-AF65-F5344CB8AC3E}">
        <p14:creationId xmlns:p14="http://schemas.microsoft.com/office/powerpoint/2010/main" val="26510668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FE220946-EC5C-4B9E-A293-1A27BBA28E38}"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92121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7CBEDCE4-C7E9-4574-B331-090C8BD89DEE}"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279739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88C65578-BC1B-423D-9BC7-DC889D741DDC}"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329354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7813"/>
            <a:ext cx="2057400" cy="5853112"/>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7813"/>
            <a:ext cx="6019800" cy="585311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FF3D1BA9-7D98-454C-8975-D889ED74E0E6}"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99474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976DEDD1-49E4-4346-99CF-D3A0212A8354}" type="datetimeFigureOut">
              <a:rPr lang="en-US" smtClean="0"/>
              <a:t>10/31/2018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14A60135-273D-405A-9FF1-D90495CF2615}" type="slidenum">
              <a:rPr lang="en-US" smtClean="0"/>
              <a:t>‹#›</a:t>
            </a:fld>
            <a:endParaRPr lang="en-US"/>
          </a:p>
        </p:txBody>
      </p:sp>
    </p:spTree>
    <p:extLst>
      <p:ext uri="{BB962C8B-B14F-4D97-AF65-F5344CB8AC3E}">
        <p14:creationId xmlns:p14="http://schemas.microsoft.com/office/powerpoint/2010/main" val="3371712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976DEDD1-49E4-4346-99CF-D3A0212A8354}" type="datetimeFigureOut">
              <a:rPr lang="en-US" smtClean="0"/>
              <a:t>10/31/2018</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14A60135-273D-405A-9FF1-D90495CF2615}" type="slidenum">
              <a:rPr lang="en-US" smtClean="0"/>
              <a:t>‹#›</a:t>
            </a:fld>
            <a:endParaRPr lang="en-US"/>
          </a:p>
        </p:txBody>
      </p:sp>
    </p:spTree>
    <p:extLst>
      <p:ext uri="{BB962C8B-B14F-4D97-AF65-F5344CB8AC3E}">
        <p14:creationId xmlns:p14="http://schemas.microsoft.com/office/powerpoint/2010/main" val="1409444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976DEDD1-49E4-4346-99CF-D3A0212A8354}" type="datetimeFigureOut">
              <a:rPr lang="en-US" smtClean="0"/>
              <a:t>10/31/2018</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14A60135-273D-405A-9FF1-D90495CF2615}" type="slidenum">
              <a:rPr lang="en-US" smtClean="0"/>
              <a:t>‹#›</a:t>
            </a:fld>
            <a:endParaRPr lang="en-US"/>
          </a:p>
        </p:txBody>
      </p:sp>
    </p:spTree>
    <p:extLst>
      <p:ext uri="{BB962C8B-B14F-4D97-AF65-F5344CB8AC3E}">
        <p14:creationId xmlns:p14="http://schemas.microsoft.com/office/powerpoint/2010/main" val="1812816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76DEDD1-49E4-4346-99CF-D3A0212A8354}" type="datetimeFigureOut">
              <a:rPr lang="en-US" smtClean="0"/>
              <a:t>10/31/2018</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14A60135-273D-405A-9FF1-D90495CF2615}" type="slidenum">
              <a:rPr lang="en-US" smtClean="0"/>
              <a:t>‹#›</a:t>
            </a:fld>
            <a:endParaRPr lang="en-US"/>
          </a:p>
        </p:txBody>
      </p:sp>
    </p:spTree>
    <p:extLst>
      <p:ext uri="{BB962C8B-B14F-4D97-AF65-F5344CB8AC3E}">
        <p14:creationId xmlns:p14="http://schemas.microsoft.com/office/powerpoint/2010/main" val="3566404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76DEDD1-49E4-4346-99CF-D3A0212A8354}" type="datetimeFigureOut">
              <a:rPr lang="en-US" smtClean="0"/>
              <a:t>10/31/2018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14A60135-273D-405A-9FF1-D90495CF2615}" type="slidenum">
              <a:rPr lang="en-US" smtClean="0"/>
              <a:t>‹#›</a:t>
            </a:fld>
            <a:endParaRPr lang="en-US"/>
          </a:p>
        </p:txBody>
      </p:sp>
    </p:spTree>
    <p:extLst>
      <p:ext uri="{BB962C8B-B14F-4D97-AF65-F5344CB8AC3E}">
        <p14:creationId xmlns:p14="http://schemas.microsoft.com/office/powerpoint/2010/main" val="2993891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76DEDD1-49E4-4346-99CF-D3A0212A8354}" type="datetimeFigureOut">
              <a:rPr lang="en-US" smtClean="0"/>
              <a:t>10/31/2018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14A60135-273D-405A-9FF1-D90495CF2615}" type="slidenum">
              <a:rPr lang="en-US" smtClean="0"/>
              <a:t>‹#›</a:t>
            </a:fld>
            <a:endParaRPr lang="en-US"/>
          </a:p>
        </p:txBody>
      </p:sp>
    </p:spTree>
    <p:extLst>
      <p:ext uri="{BB962C8B-B14F-4D97-AF65-F5344CB8AC3E}">
        <p14:creationId xmlns:p14="http://schemas.microsoft.com/office/powerpoint/2010/main" val="1135722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6DEDD1-49E4-4346-99CF-D3A0212A8354}" type="datetimeFigureOut">
              <a:rPr lang="en-US" smtClean="0"/>
              <a:t>10/31/2018</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A60135-273D-405A-9FF1-D90495CF2615}" type="slidenum">
              <a:rPr lang="en-US" smtClean="0"/>
              <a:t>‹#›</a:t>
            </a:fld>
            <a:endParaRPr lang="en-US"/>
          </a:p>
        </p:txBody>
      </p:sp>
    </p:spTree>
    <p:extLst>
      <p:ext uri="{BB962C8B-B14F-4D97-AF65-F5344CB8AC3E}">
        <p14:creationId xmlns:p14="http://schemas.microsoft.com/office/powerpoint/2010/main" val="2013353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F3D043C-B492-47DF-9B96-195C8AE875DE}" type="datetimeFigureOut">
              <a:rPr lang="en-US" smtClean="0">
                <a:solidFill>
                  <a:srgbClr val="D6ECFF">
                    <a:shade val="50000"/>
                    <a:satMod val="200000"/>
                  </a:srgbClr>
                </a:solidFill>
              </a:rPr>
              <a:pPr/>
              <a:t>10/31/2018</a:t>
            </a:fld>
            <a:endParaRPr lang="en-US">
              <a:solidFill>
                <a:srgbClr val="D6ECFF">
                  <a:shade val="50000"/>
                  <a:satMod val="200000"/>
                </a:srgbClr>
              </a:solidFill>
            </a:endParaRPr>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D6ECFF">
                  <a:shade val="50000"/>
                  <a:satMod val="200000"/>
                </a:srgbClr>
              </a:solidFill>
            </a:endParaRPr>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4AB3475-A03E-4FFF-B749-5E496905637B}" type="slidenum">
              <a:rPr lang="en-US" smtClean="0">
                <a:solidFill>
                  <a:srgbClr val="D6ECFF">
                    <a:shade val="50000"/>
                    <a:satMod val="200000"/>
                  </a:srgbClr>
                </a:solidFill>
              </a:rPr>
              <a:pPr/>
              <a:t>‹#›</a:t>
            </a:fld>
            <a:endParaRPr lang="en-US">
              <a:solidFill>
                <a:srgbClr val="D6ECFF">
                  <a:shade val="50000"/>
                  <a:satMod val="200000"/>
                </a:srgbClr>
              </a:solidFill>
            </a:endParaRPr>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88352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819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lgn="r" rtl="1" fontAlgn="base">
                <a:spcBef>
                  <a:spcPct val="0"/>
                </a:spcBef>
                <a:spcAft>
                  <a:spcPct val="0"/>
                </a:spcAft>
                <a:defRPr/>
              </a:pPr>
              <a:endParaRPr lang="ar-IQ">
                <a:solidFill>
                  <a:srgbClr val="FFFFFF"/>
                </a:solidFill>
              </a:endParaRPr>
            </a:p>
          </p:txBody>
        </p:sp>
        <p:sp>
          <p:nvSpPr>
            <p:cNvPr id="1033"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4"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5"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6"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7"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8"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9"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40"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41"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rtl="1" fontAlgn="base">
                <a:spcBef>
                  <a:spcPct val="0"/>
                </a:spcBef>
                <a:spcAft>
                  <a:spcPct val="0"/>
                </a:spcAft>
              </a:pPr>
              <a:endParaRPr lang="ar-IQ" smtClean="0">
                <a:solidFill>
                  <a:srgbClr val="FFFFFF"/>
                </a:solidFill>
              </a:endParaRPr>
            </a:p>
          </p:txBody>
        </p:sp>
        <p:sp>
          <p:nvSpPr>
            <p:cNvPr id="1042"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rtl="1" fontAlgn="base">
                <a:spcBef>
                  <a:spcPct val="0"/>
                </a:spcBef>
                <a:spcAft>
                  <a:spcPct val="0"/>
                </a:spcAft>
              </a:pPr>
              <a:endParaRPr lang="ar-IQ" smtClean="0">
                <a:solidFill>
                  <a:srgbClr val="FFFFFF"/>
                </a:solidFill>
              </a:endParaRPr>
            </a:p>
          </p:txBody>
        </p:sp>
        <p:sp>
          <p:nvSpPr>
            <p:cNvPr id="820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lgn="r" rtl="1" fontAlgn="base">
                <a:spcBef>
                  <a:spcPct val="0"/>
                </a:spcBef>
                <a:spcAft>
                  <a:spcPct val="0"/>
                </a:spcAft>
                <a:defRPr/>
              </a:pPr>
              <a:endParaRPr lang="ar-IQ">
                <a:solidFill>
                  <a:srgbClr val="FFFFFF"/>
                </a:solidFill>
              </a:endParaRPr>
            </a:p>
          </p:txBody>
        </p:sp>
        <p:sp>
          <p:nvSpPr>
            <p:cNvPr id="820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lgn="r" rtl="1" fontAlgn="base">
                <a:spcBef>
                  <a:spcPct val="0"/>
                </a:spcBef>
                <a:spcAft>
                  <a:spcPct val="0"/>
                </a:spcAft>
                <a:defRPr/>
              </a:pPr>
              <a:endParaRPr lang="ar-IQ">
                <a:solidFill>
                  <a:srgbClr val="FFFFFF"/>
                </a:solidFill>
              </a:endParaRPr>
            </a:p>
          </p:txBody>
        </p:sp>
        <p:sp>
          <p:nvSpPr>
            <p:cNvPr id="820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lgn="r" rtl="1" fontAlgn="base">
                <a:spcBef>
                  <a:spcPct val="0"/>
                </a:spcBef>
                <a:spcAft>
                  <a:spcPct val="0"/>
                </a:spcAft>
                <a:defRPr/>
              </a:pPr>
              <a:endParaRPr lang="ar-IQ">
                <a:solidFill>
                  <a:srgbClr val="FFFFFF"/>
                </a:solidFill>
              </a:endParaRPr>
            </a:p>
          </p:txBody>
        </p:sp>
        <p:sp>
          <p:nvSpPr>
            <p:cNvPr id="1046"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47"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821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lgn="r" rtl="1" fontAlgn="base">
                <a:spcBef>
                  <a:spcPct val="0"/>
                </a:spcBef>
                <a:spcAft>
                  <a:spcPct val="0"/>
                </a:spcAft>
                <a:defRPr/>
              </a:pPr>
              <a:endParaRPr lang="ar-IQ">
                <a:solidFill>
                  <a:srgbClr val="FFFFFF"/>
                </a:solidFill>
              </a:endParaRPr>
            </a:p>
          </p:txBody>
        </p:sp>
        <p:sp>
          <p:nvSpPr>
            <p:cNvPr id="1049"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sp>
        <p:nvSpPr>
          <p:cNvPr id="8213"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8214"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8215"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400">
                <a:effectLst>
                  <a:outerShdw blurRad="38100" dist="38100" dir="2700000" algn="tl">
                    <a:srgbClr val="000000"/>
                  </a:outerShdw>
                </a:effectLst>
                <a:cs typeface="Arial" pitchFamily="34" charset="0"/>
              </a:defRPr>
            </a:lvl1pPr>
          </a:lstStyle>
          <a:p>
            <a:pPr fontAlgn="base">
              <a:spcBef>
                <a:spcPct val="0"/>
              </a:spcBef>
              <a:spcAft>
                <a:spcPct val="0"/>
              </a:spcAft>
              <a:defRPr/>
            </a:pPr>
            <a:endParaRPr lang="en-US">
              <a:solidFill>
                <a:srgbClr val="FFFFFF"/>
              </a:solidFill>
            </a:endParaRPr>
          </a:p>
        </p:txBody>
      </p:sp>
      <p:sp>
        <p:nvSpPr>
          <p:cNvPr id="8216"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400">
                <a:effectLst>
                  <a:outerShdw blurRad="38100" dist="38100" dir="2700000" algn="tl">
                    <a:srgbClr val="000000"/>
                  </a:outerShdw>
                </a:effectLst>
                <a:cs typeface="Arial" pitchFamily="34" charset="0"/>
              </a:defRPr>
            </a:lvl1pPr>
          </a:lstStyle>
          <a:p>
            <a:pPr fontAlgn="base">
              <a:spcBef>
                <a:spcPct val="0"/>
              </a:spcBef>
              <a:spcAft>
                <a:spcPct val="0"/>
              </a:spcAft>
              <a:defRPr/>
            </a:pPr>
            <a:endParaRPr lang="en-US">
              <a:solidFill>
                <a:srgbClr val="FFFFFF"/>
              </a:solidFill>
            </a:endParaRPr>
          </a:p>
        </p:txBody>
      </p:sp>
      <p:sp>
        <p:nvSpPr>
          <p:cNvPr id="8217"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400">
                <a:effectLst>
                  <a:outerShdw blurRad="38100" dist="38100" dir="2700000" algn="tl">
                    <a:srgbClr val="000000"/>
                  </a:outerShdw>
                </a:effectLst>
                <a:cs typeface="Arial" pitchFamily="34" charset="0"/>
              </a:defRPr>
            </a:lvl1pPr>
          </a:lstStyle>
          <a:p>
            <a:pPr algn="r" fontAlgn="base">
              <a:spcBef>
                <a:spcPct val="0"/>
              </a:spcBef>
              <a:spcAft>
                <a:spcPct val="0"/>
              </a:spcAft>
              <a:defRPr/>
            </a:pPr>
            <a:fld id="{0078593E-6E2A-432E-869B-DB5BA86C620C}" type="slidenum">
              <a:rPr lang="ar-SA">
                <a:solidFill>
                  <a:srgbClr val="FFFFFF"/>
                </a:solidFill>
              </a:rPr>
              <a:pPr algn="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311049569"/>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pitchFamily="34" charset="0"/>
        </a:defRPr>
      </a:lvl2pPr>
      <a:lvl3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pitchFamily="34" charset="0"/>
        </a:defRPr>
      </a:lvl3pPr>
      <a:lvl4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pitchFamily="34" charset="0"/>
        </a:defRPr>
      </a:lvl4pPr>
      <a:lvl5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pitchFamily="34" charset="0"/>
        </a:defRPr>
      </a:lvl5pPr>
      <a:lvl6pPr marL="457200" algn="ctr" rtl="1"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pitchFamily="34" charset="0"/>
        </a:defRPr>
      </a:lvl6pPr>
      <a:lvl7pPr marL="914400" algn="ctr" rtl="1"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pitchFamily="34" charset="0"/>
        </a:defRPr>
      </a:lvl7pPr>
      <a:lvl8pPr marL="1371600" algn="ctr" rtl="1"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pitchFamily="34" charset="0"/>
        </a:defRPr>
      </a:lvl8pPr>
      <a:lvl9pPr marL="1828800" algn="ctr" rtl="1"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pitchFamily="34" charset="0"/>
        </a:defRPr>
      </a:lvl9pPr>
    </p:titleStyle>
    <p:bodyStyle>
      <a:lvl1pPr marL="342900" indent="-342900" algn="r" rtl="1"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4.xml"/><Relationship Id="rId1" Type="http://schemas.openxmlformats.org/officeDocument/2006/relationships/themeOverride" Target="../theme/themeOverride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4.xml"/><Relationship Id="rId1" Type="http://schemas.openxmlformats.org/officeDocument/2006/relationships/themeOverride" Target="../theme/themeOverride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4.xml"/><Relationship Id="rId1" Type="http://schemas.openxmlformats.org/officeDocument/2006/relationships/themeOverride" Target="../theme/themeOverride3.xml"/><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4.xml"/><Relationship Id="rId1" Type="http://schemas.openxmlformats.org/officeDocument/2006/relationships/themeOverride" Target="../theme/themeOverr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3.xml"/><Relationship Id="rId1" Type="http://schemas.openxmlformats.org/officeDocument/2006/relationships/themeOverride" Target="../theme/themeOverride5.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رسم تخطيطي 5"/>
          <p:cNvGraphicFramePr/>
          <p:nvPr>
            <p:extLst>
              <p:ext uri="{D42A27DB-BD31-4B8C-83A1-F6EECF244321}">
                <p14:modId xmlns:p14="http://schemas.microsoft.com/office/powerpoint/2010/main" val="3216299048"/>
              </p:ext>
            </p:extLst>
          </p:nvPr>
        </p:nvGraphicFramePr>
        <p:xfrm>
          <a:off x="683568"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788" y="2644775"/>
            <a:ext cx="8224837"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2764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371600" y="1628800"/>
            <a:ext cx="6400800" cy="1752600"/>
          </a:xfrm>
        </p:spPr>
        <p:txBody>
          <a:bodyPr>
            <a:noAutofit/>
          </a:bodyPr>
          <a:lstStyle/>
          <a:p>
            <a:pPr marL="514350" indent="-514350" algn="l">
              <a:buAutoNum type="arabicPeriod"/>
            </a:pPr>
            <a:r>
              <a:rPr lang="en-US" sz="6600" b="1" dirty="0" err="1" smtClean="0">
                <a:solidFill>
                  <a:schemeClr val="tx2"/>
                </a:solidFill>
                <a:latin typeface="Times New Roman" pitchFamily="18" charset="0"/>
                <a:cs typeface="Times New Roman" pitchFamily="18" charset="0"/>
              </a:rPr>
              <a:t>Ameobae</a:t>
            </a:r>
            <a:endParaRPr lang="en-US" sz="6600" b="1" dirty="0" smtClean="0">
              <a:solidFill>
                <a:schemeClr val="tx2"/>
              </a:solidFill>
              <a:latin typeface="Times New Roman" pitchFamily="18" charset="0"/>
              <a:cs typeface="Times New Roman" pitchFamily="18" charset="0"/>
            </a:endParaRPr>
          </a:p>
          <a:p>
            <a:pPr marL="514350" indent="-514350" algn="l">
              <a:buAutoNum type="arabicPeriod"/>
            </a:pPr>
            <a:r>
              <a:rPr lang="en-US" sz="6600" b="1" dirty="0" err="1" smtClean="0">
                <a:solidFill>
                  <a:schemeClr val="tx2"/>
                </a:solidFill>
                <a:latin typeface="Times New Roman" pitchFamily="18" charset="0"/>
                <a:cs typeface="Times New Roman" pitchFamily="18" charset="0"/>
              </a:rPr>
              <a:t>Flagellata</a:t>
            </a:r>
            <a:endParaRPr lang="en-US" sz="6600" b="1" dirty="0" smtClean="0">
              <a:solidFill>
                <a:schemeClr val="tx2"/>
              </a:solidFill>
              <a:latin typeface="Times New Roman" pitchFamily="18" charset="0"/>
              <a:cs typeface="Times New Roman" pitchFamily="18" charset="0"/>
            </a:endParaRPr>
          </a:p>
          <a:p>
            <a:pPr marL="514350" indent="-514350" algn="l">
              <a:buAutoNum type="arabicPeriod"/>
            </a:pPr>
            <a:r>
              <a:rPr lang="en-US" sz="6600" b="1" dirty="0" err="1" smtClean="0">
                <a:solidFill>
                  <a:schemeClr val="tx2"/>
                </a:solidFill>
                <a:latin typeface="Times New Roman" pitchFamily="18" charset="0"/>
                <a:cs typeface="Times New Roman" pitchFamily="18" charset="0"/>
              </a:rPr>
              <a:t>Ciliata</a:t>
            </a:r>
            <a:endParaRPr lang="en-US" sz="6600" b="1" dirty="0" smtClean="0">
              <a:solidFill>
                <a:schemeClr val="tx2"/>
              </a:solidFill>
              <a:latin typeface="Times New Roman" pitchFamily="18" charset="0"/>
              <a:cs typeface="Times New Roman" pitchFamily="18" charset="0"/>
            </a:endParaRPr>
          </a:p>
          <a:p>
            <a:pPr marL="514350" indent="-514350" algn="l">
              <a:buAutoNum type="arabicPeriod"/>
            </a:pPr>
            <a:r>
              <a:rPr lang="en-US" sz="6600" b="1" dirty="0" err="1">
                <a:solidFill>
                  <a:schemeClr val="tx2"/>
                </a:solidFill>
                <a:latin typeface="Times New Roman" pitchFamily="18" charset="0"/>
                <a:cs typeface="Times New Roman" pitchFamily="18" charset="0"/>
              </a:rPr>
              <a:t>S</a:t>
            </a:r>
            <a:r>
              <a:rPr lang="en-US" sz="6600" b="1" dirty="0" err="1" smtClean="0">
                <a:solidFill>
                  <a:schemeClr val="tx2"/>
                </a:solidFill>
                <a:latin typeface="Times New Roman" pitchFamily="18" charset="0"/>
                <a:cs typeface="Times New Roman" pitchFamily="18" charset="0"/>
              </a:rPr>
              <a:t>porozoa</a:t>
            </a:r>
            <a:endParaRPr lang="en-US" sz="6600" b="1" dirty="0">
              <a:solidFill>
                <a:schemeClr val="tx2"/>
              </a:solidFill>
              <a:latin typeface="Times New Roman" pitchFamily="18" charset="0"/>
              <a:cs typeface="Times New Roman" pitchFamily="18" charset="0"/>
            </a:endParaRPr>
          </a:p>
        </p:txBody>
      </p:sp>
      <p:sp>
        <p:nvSpPr>
          <p:cNvPr id="4" name="عنوان 3"/>
          <p:cNvSpPr>
            <a:spLocks noGrp="1"/>
          </p:cNvSpPr>
          <p:nvPr>
            <p:ph type="ctrTitle"/>
          </p:nvPr>
        </p:nvSpPr>
        <p:spPr>
          <a:xfrm>
            <a:off x="685800" y="260648"/>
            <a:ext cx="7772400" cy="1470025"/>
          </a:xfrm>
        </p:spPr>
        <p:txBody>
          <a:bodyPr>
            <a:normAutofit/>
          </a:bodyPr>
          <a:lstStyle/>
          <a:p>
            <a:r>
              <a:rPr lang="en-US" sz="7200" b="1" dirty="0" smtClean="0">
                <a:solidFill>
                  <a:srgbClr val="FF0000"/>
                </a:solidFill>
                <a:latin typeface="Times New Roman" pitchFamily="18" charset="0"/>
                <a:cs typeface="Times New Roman" pitchFamily="18" charset="0"/>
              </a:rPr>
              <a:t>Parasitic Protozoa</a:t>
            </a:r>
            <a:endParaRPr lang="en-US" sz="7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51902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116632"/>
            <a:ext cx="8322128" cy="1143000"/>
          </a:xfrm>
        </p:spPr>
        <p:txBody>
          <a:bodyPr>
            <a:normAutofit fontScale="90000"/>
          </a:bodyPr>
          <a:lstStyle/>
          <a:p>
            <a:pPr marL="514350" lvl="0" indent="-514350">
              <a:spcBef>
                <a:spcPct val="20000"/>
              </a:spcBef>
            </a:pPr>
            <a:r>
              <a:rPr lang="ar-IQ" dirty="0" smtClean="0">
                <a:solidFill>
                  <a:srgbClr val="FF0000"/>
                </a:solidFill>
                <a:latin typeface="Times New Roman"/>
                <a:ea typeface="Times New Roman"/>
              </a:rPr>
              <a:t> </a:t>
            </a:r>
            <a:r>
              <a:rPr lang="en-US" dirty="0" smtClean="0">
                <a:solidFill>
                  <a:srgbClr val="FF0000"/>
                </a:solidFill>
                <a:latin typeface="Times New Roman"/>
                <a:ea typeface="Times New Roman"/>
              </a:rPr>
              <a:t/>
            </a:r>
            <a:br>
              <a:rPr lang="en-US" dirty="0" smtClean="0">
                <a:solidFill>
                  <a:srgbClr val="FF0000"/>
                </a:solidFill>
                <a:latin typeface="Times New Roman"/>
                <a:ea typeface="Times New Roman"/>
              </a:rPr>
            </a:br>
            <a:r>
              <a:rPr lang="en-US" dirty="0" smtClean="0">
                <a:solidFill>
                  <a:srgbClr val="FF0000"/>
                </a:solidFill>
                <a:latin typeface="Times New Roman"/>
                <a:ea typeface="Times New Roman"/>
              </a:rPr>
              <a:t>1. </a:t>
            </a:r>
            <a:r>
              <a:rPr lang="en-US" sz="6600" b="1" dirty="0" err="1" smtClean="0">
                <a:solidFill>
                  <a:srgbClr val="1F497D"/>
                </a:solidFill>
                <a:effectLst/>
                <a:latin typeface="Times New Roman" pitchFamily="18" charset="0"/>
                <a:ea typeface="+mn-ea"/>
                <a:cs typeface="Times New Roman" pitchFamily="18" charset="0"/>
              </a:rPr>
              <a:t>Ameobae</a:t>
            </a:r>
            <a:r>
              <a:rPr lang="en-US" dirty="0">
                <a:solidFill>
                  <a:srgbClr val="FF0000"/>
                </a:solidFill>
                <a:latin typeface="Times New Roman"/>
                <a:ea typeface="Times New Roman"/>
              </a:rPr>
              <a:t/>
            </a:r>
            <a:br>
              <a:rPr lang="en-US" dirty="0">
                <a:solidFill>
                  <a:srgbClr val="FF0000"/>
                </a:solidFill>
                <a:latin typeface="Times New Roman"/>
                <a:ea typeface="Times New Roman"/>
              </a:rPr>
            </a:br>
            <a:r>
              <a:rPr lang="en-US" i="1" dirty="0" err="1" smtClean="0">
                <a:solidFill>
                  <a:srgbClr val="FF0000"/>
                </a:solidFill>
                <a:latin typeface="Times New Roman"/>
                <a:ea typeface="Times New Roman"/>
              </a:rPr>
              <a:t>Entamoebe</a:t>
            </a:r>
            <a:r>
              <a:rPr lang="en-US" i="1" dirty="0" smtClean="0">
                <a:solidFill>
                  <a:srgbClr val="FF0000"/>
                </a:solidFill>
                <a:latin typeface="Times New Roman"/>
                <a:ea typeface="Times New Roman"/>
              </a:rPr>
              <a:t> </a:t>
            </a:r>
            <a:r>
              <a:rPr lang="en-US" i="1" dirty="0" err="1" smtClean="0">
                <a:solidFill>
                  <a:srgbClr val="FF0000"/>
                </a:solidFill>
                <a:latin typeface="Times New Roman"/>
                <a:ea typeface="Times New Roman"/>
              </a:rPr>
              <a:t>gingivalis</a:t>
            </a:r>
            <a:r>
              <a:rPr lang="en-US" i="1" dirty="0" smtClean="0">
                <a:solidFill>
                  <a:srgbClr val="FF0000"/>
                </a:solidFill>
                <a:latin typeface="Times New Roman"/>
                <a:ea typeface="Times New Roman"/>
              </a:rPr>
              <a:t> </a:t>
            </a:r>
            <a:r>
              <a:rPr lang="ar-IQ" dirty="0" smtClean="0">
                <a:solidFill>
                  <a:srgbClr val="FF0000"/>
                </a:solidFill>
                <a:latin typeface="Times New Roman"/>
                <a:ea typeface="Times New Roman"/>
              </a:rPr>
              <a:t> (</a:t>
            </a:r>
            <a:r>
              <a:rPr lang="ar-IQ" dirty="0">
                <a:solidFill>
                  <a:srgbClr val="FF0000"/>
                </a:solidFill>
                <a:latin typeface="Times New Roman"/>
                <a:ea typeface="Times New Roman"/>
              </a:rPr>
              <a:t>المتحولة اللثوية)</a:t>
            </a:r>
            <a:r>
              <a:rPr lang="en-US" sz="4000" dirty="0">
                <a:solidFill>
                  <a:srgbClr val="FF0000"/>
                </a:solidFill>
                <a:latin typeface="Times New Roman"/>
                <a:ea typeface="Times New Roman"/>
              </a:rPr>
              <a:t/>
            </a:r>
            <a:br>
              <a:rPr lang="en-US" sz="4000" dirty="0">
                <a:solidFill>
                  <a:srgbClr val="FF0000"/>
                </a:solidFill>
                <a:latin typeface="Times New Roman"/>
                <a:ea typeface="Times New Roman"/>
              </a:rPr>
            </a:br>
            <a:endParaRPr lang="en-US" dirty="0">
              <a:solidFill>
                <a:srgbClr val="FF0000"/>
              </a:solidFill>
            </a:endParaRPr>
          </a:p>
        </p:txBody>
      </p:sp>
      <p:sp>
        <p:nvSpPr>
          <p:cNvPr id="3" name="عنصر نائب للمحتوى 2"/>
          <p:cNvSpPr>
            <a:spLocks noGrp="1"/>
          </p:cNvSpPr>
          <p:nvPr>
            <p:ph idx="1"/>
          </p:nvPr>
        </p:nvSpPr>
        <p:spPr>
          <a:xfrm>
            <a:off x="755576" y="1591816"/>
            <a:ext cx="8178112" cy="5509592"/>
          </a:xfrm>
        </p:spPr>
        <p:txBody>
          <a:bodyPr>
            <a:normAutofit fontScale="77500" lnSpcReduction="20000"/>
          </a:bodyPr>
          <a:lstStyle/>
          <a:p>
            <a:pPr algn="justLow" rtl="1">
              <a:spcAft>
                <a:spcPts val="0"/>
              </a:spcAft>
            </a:pPr>
            <a:r>
              <a:rPr lang="ar-IQ" b="1" dirty="0" smtClean="0">
                <a:latin typeface="Times New Roman"/>
                <a:ea typeface="Times New Roman"/>
              </a:rPr>
              <a:t>-</a:t>
            </a:r>
            <a:r>
              <a:rPr lang="ar-IQ" b="1" dirty="0">
                <a:latin typeface="Times New Roman"/>
                <a:ea typeface="Times New Roman"/>
              </a:rPr>
              <a:t>منتشرة في جميع </a:t>
            </a:r>
            <a:r>
              <a:rPr lang="ar-IQ" b="1" dirty="0" err="1">
                <a:latin typeface="Times New Roman"/>
                <a:ea typeface="Times New Roman"/>
              </a:rPr>
              <a:t>انحاء</a:t>
            </a:r>
            <a:r>
              <a:rPr lang="ar-IQ" b="1" dirty="0">
                <a:latin typeface="Times New Roman"/>
                <a:ea typeface="Times New Roman"/>
              </a:rPr>
              <a:t> العالم.</a:t>
            </a:r>
            <a:endParaRPr lang="en-US" sz="2800" b="1" dirty="0">
              <a:latin typeface="Times New Roman"/>
              <a:ea typeface="Times New Roman"/>
            </a:endParaRPr>
          </a:p>
          <a:p>
            <a:pPr algn="justLow" rtl="1">
              <a:spcAft>
                <a:spcPts val="0"/>
              </a:spcAft>
            </a:pPr>
            <a:r>
              <a:rPr lang="ar-IQ" b="1" dirty="0">
                <a:solidFill>
                  <a:srgbClr val="FF0000"/>
                </a:solidFill>
                <a:latin typeface="Times New Roman"/>
                <a:ea typeface="Times New Roman"/>
              </a:rPr>
              <a:t>-غير مرضية </a:t>
            </a:r>
            <a:r>
              <a:rPr lang="en-US" b="1" dirty="0" err="1" smtClean="0">
                <a:latin typeface="Times New Roman"/>
                <a:ea typeface="Times New Roman"/>
              </a:rPr>
              <a:t>Nonpathogonic</a:t>
            </a:r>
            <a:r>
              <a:rPr lang="ar-IQ" b="1" dirty="0">
                <a:latin typeface="Times New Roman"/>
                <a:ea typeface="Times New Roman"/>
              </a:rPr>
              <a:t>.</a:t>
            </a:r>
            <a:endParaRPr lang="en-US" sz="2800" b="1" dirty="0">
              <a:latin typeface="Times New Roman"/>
              <a:ea typeface="Times New Roman"/>
            </a:endParaRPr>
          </a:p>
          <a:p>
            <a:pPr algn="justLow" rtl="1">
              <a:spcAft>
                <a:spcPts val="0"/>
              </a:spcAft>
            </a:pPr>
            <a:r>
              <a:rPr lang="ar-IQ" b="1" dirty="0">
                <a:latin typeface="Times New Roman"/>
                <a:ea typeface="Times New Roman"/>
              </a:rPr>
              <a:t>-تحوي </a:t>
            </a:r>
            <a:r>
              <a:rPr lang="ar-IQ" b="1" dirty="0">
                <a:solidFill>
                  <a:srgbClr val="FF0000"/>
                </a:solidFill>
                <a:latin typeface="Times New Roman"/>
                <a:ea typeface="Times New Roman"/>
              </a:rPr>
              <a:t>الطور </a:t>
            </a:r>
            <a:r>
              <a:rPr lang="ar-IQ" b="1" dirty="0" err="1">
                <a:solidFill>
                  <a:srgbClr val="FF0000"/>
                </a:solidFill>
                <a:latin typeface="Times New Roman"/>
                <a:ea typeface="Times New Roman"/>
              </a:rPr>
              <a:t>المتغذي</a:t>
            </a:r>
            <a:r>
              <a:rPr lang="ar-IQ" b="1" dirty="0">
                <a:solidFill>
                  <a:srgbClr val="FF0000"/>
                </a:solidFill>
                <a:latin typeface="Times New Roman"/>
                <a:ea typeface="Times New Roman"/>
              </a:rPr>
              <a:t> </a:t>
            </a:r>
            <a:r>
              <a:rPr lang="en-US" b="1" dirty="0" err="1">
                <a:solidFill>
                  <a:srgbClr val="FF0000"/>
                </a:solidFill>
                <a:latin typeface="Times New Roman"/>
                <a:ea typeface="Times New Roman"/>
              </a:rPr>
              <a:t>troph</a:t>
            </a:r>
            <a:r>
              <a:rPr lang="en-US" b="1" dirty="0">
                <a:latin typeface="Times New Roman"/>
                <a:ea typeface="Times New Roman"/>
              </a:rPr>
              <a:t>.</a:t>
            </a:r>
            <a:r>
              <a:rPr lang="ar-IQ" b="1" dirty="0">
                <a:latin typeface="Times New Roman"/>
                <a:ea typeface="Times New Roman"/>
              </a:rPr>
              <a:t> فقط ويتراوح حجمه بين 5-35 </a:t>
            </a:r>
            <a:r>
              <a:rPr lang="ar-IQ" b="1" dirty="0" err="1" smtClean="0">
                <a:latin typeface="Times New Roman"/>
                <a:ea typeface="Times New Roman"/>
              </a:rPr>
              <a:t>مايكرون.</a:t>
            </a:r>
            <a:r>
              <a:rPr lang="ar-IQ" sz="2800" b="1" dirty="0" err="1" smtClean="0">
                <a:solidFill>
                  <a:srgbClr val="FF0000"/>
                </a:solidFill>
                <a:latin typeface="Times New Roman"/>
                <a:ea typeface="Times New Roman"/>
              </a:rPr>
              <a:t>الاكتوبلازم</a:t>
            </a:r>
            <a:r>
              <a:rPr lang="ar-IQ" sz="2800" b="1" dirty="0" smtClean="0">
                <a:solidFill>
                  <a:srgbClr val="FF0000"/>
                </a:solidFill>
                <a:latin typeface="Times New Roman"/>
                <a:ea typeface="Times New Roman"/>
              </a:rPr>
              <a:t> </a:t>
            </a:r>
            <a:r>
              <a:rPr lang="ar-IQ" sz="2800" b="1" dirty="0" smtClean="0">
                <a:solidFill>
                  <a:prstClr val="black"/>
                </a:solidFill>
                <a:latin typeface="Times New Roman"/>
                <a:ea typeface="Times New Roman"/>
              </a:rPr>
              <a:t> </a:t>
            </a:r>
            <a:r>
              <a:rPr lang="ar-IQ" sz="2800" b="1" dirty="0">
                <a:solidFill>
                  <a:prstClr val="black"/>
                </a:solidFill>
                <a:latin typeface="Times New Roman"/>
                <a:ea typeface="Times New Roman"/>
              </a:rPr>
              <a:t>متميز من </a:t>
            </a:r>
            <a:r>
              <a:rPr lang="ar-IQ" sz="2800" b="1" dirty="0" err="1">
                <a:solidFill>
                  <a:prstClr val="black"/>
                </a:solidFill>
                <a:latin typeface="Times New Roman"/>
                <a:ea typeface="Times New Roman"/>
              </a:rPr>
              <a:t>الاندوبلازم</a:t>
            </a:r>
            <a:r>
              <a:rPr lang="ar-IQ" sz="2800" b="1" dirty="0">
                <a:solidFill>
                  <a:prstClr val="black"/>
                </a:solidFill>
                <a:latin typeface="Times New Roman"/>
                <a:ea typeface="Times New Roman"/>
              </a:rPr>
              <a:t> الذي تنتشر فيه </a:t>
            </a:r>
            <a:r>
              <a:rPr lang="ar-IQ" sz="2800" b="1" dirty="0">
                <a:solidFill>
                  <a:srgbClr val="FF0000"/>
                </a:solidFill>
                <a:latin typeface="Times New Roman"/>
                <a:ea typeface="Times New Roman"/>
              </a:rPr>
              <a:t>الفجوات الغذائية </a:t>
            </a:r>
            <a:r>
              <a:rPr lang="ar-IQ" sz="2800" b="1" dirty="0">
                <a:solidFill>
                  <a:prstClr val="black"/>
                </a:solidFill>
                <a:latin typeface="Times New Roman"/>
                <a:ea typeface="Times New Roman"/>
              </a:rPr>
              <a:t>الحاوية على </a:t>
            </a:r>
            <a:r>
              <a:rPr lang="ar-IQ" sz="2800" b="1" dirty="0" smtClean="0">
                <a:solidFill>
                  <a:prstClr val="black"/>
                </a:solidFill>
                <a:latin typeface="Times New Roman"/>
                <a:ea typeface="Times New Roman"/>
              </a:rPr>
              <a:t>كريات دم بيضاء </a:t>
            </a:r>
            <a:r>
              <a:rPr lang="ar-IQ" sz="2800" b="1" dirty="0" err="1" smtClean="0">
                <a:solidFill>
                  <a:prstClr val="black"/>
                </a:solidFill>
                <a:latin typeface="Times New Roman"/>
                <a:ea typeface="Times New Roman"/>
              </a:rPr>
              <a:t>اوالبكتريا</a:t>
            </a:r>
            <a:r>
              <a:rPr lang="ar-IQ" sz="2800" b="1" dirty="0" smtClean="0">
                <a:solidFill>
                  <a:prstClr val="black"/>
                </a:solidFill>
                <a:latin typeface="Times New Roman"/>
                <a:ea typeface="Times New Roman"/>
              </a:rPr>
              <a:t> </a:t>
            </a:r>
            <a:r>
              <a:rPr lang="ar-IQ" sz="2800" b="1" dirty="0" err="1" smtClean="0">
                <a:solidFill>
                  <a:prstClr val="black"/>
                </a:solidFill>
                <a:latin typeface="Times New Roman"/>
                <a:ea typeface="Times New Roman"/>
              </a:rPr>
              <a:t>او</a:t>
            </a:r>
            <a:r>
              <a:rPr lang="ar-IQ" sz="2800" b="1" dirty="0" smtClean="0">
                <a:solidFill>
                  <a:prstClr val="black"/>
                </a:solidFill>
                <a:latin typeface="Times New Roman"/>
                <a:ea typeface="Times New Roman"/>
              </a:rPr>
              <a:t> خلايا طلائية واحيانا كريات دم حمراء وتكون </a:t>
            </a:r>
            <a:r>
              <a:rPr lang="ar-IQ" sz="2800" b="1" dirty="0">
                <a:solidFill>
                  <a:srgbClr val="FF0000"/>
                </a:solidFill>
                <a:latin typeface="Times New Roman"/>
                <a:ea typeface="Times New Roman"/>
              </a:rPr>
              <a:t>النواة </a:t>
            </a:r>
            <a:r>
              <a:rPr lang="ar-IQ" sz="2800" b="1" dirty="0">
                <a:solidFill>
                  <a:prstClr val="black"/>
                </a:solidFill>
                <a:latin typeface="Times New Roman"/>
                <a:ea typeface="Times New Roman"/>
              </a:rPr>
              <a:t>حويصلية وذات غشاء سميك مبطن من الداخل بحبيبات </a:t>
            </a:r>
            <a:r>
              <a:rPr lang="ar-IQ" sz="2800" b="1" dirty="0" err="1">
                <a:solidFill>
                  <a:prstClr val="black"/>
                </a:solidFill>
                <a:latin typeface="Times New Roman"/>
                <a:ea typeface="Times New Roman"/>
              </a:rPr>
              <a:t>كروماتينية</a:t>
            </a:r>
            <a:r>
              <a:rPr lang="ar-IQ" sz="2800" b="1" dirty="0">
                <a:solidFill>
                  <a:prstClr val="black"/>
                </a:solidFill>
                <a:latin typeface="Times New Roman"/>
                <a:ea typeface="Times New Roman"/>
              </a:rPr>
              <a:t> كبيرة وغير منتظمة وحاوية </a:t>
            </a:r>
            <a:r>
              <a:rPr lang="ar-IQ" sz="2800" b="1" dirty="0" err="1">
                <a:solidFill>
                  <a:prstClr val="black"/>
                </a:solidFill>
                <a:latin typeface="Times New Roman"/>
                <a:ea typeface="Times New Roman"/>
              </a:rPr>
              <a:t>كاريوسوم</a:t>
            </a:r>
            <a:r>
              <a:rPr lang="ar-IQ" sz="2800" b="1" dirty="0">
                <a:solidFill>
                  <a:prstClr val="black"/>
                </a:solidFill>
                <a:latin typeface="Times New Roman"/>
                <a:ea typeface="Times New Roman"/>
              </a:rPr>
              <a:t> </a:t>
            </a:r>
            <a:r>
              <a:rPr lang="ar-IQ" sz="2800" b="1" dirty="0" smtClean="0">
                <a:solidFill>
                  <a:prstClr val="black"/>
                </a:solidFill>
                <a:latin typeface="Times New Roman"/>
                <a:ea typeface="Times New Roman"/>
              </a:rPr>
              <a:t>كبير </a:t>
            </a:r>
            <a:r>
              <a:rPr lang="ar-IQ" sz="2800" b="1" dirty="0">
                <a:solidFill>
                  <a:prstClr val="black"/>
                </a:solidFill>
                <a:latin typeface="Times New Roman"/>
                <a:ea typeface="Times New Roman"/>
              </a:rPr>
              <a:t>مركزي.</a:t>
            </a:r>
            <a:endParaRPr lang="en-US" sz="2800" b="1" dirty="0">
              <a:latin typeface="Times New Roman"/>
              <a:ea typeface="Times New Roman"/>
            </a:endParaRPr>
          </a:p>
          <a:p>
            <a:pPr algn="justLow" rtl="1">
              <a:spcAft>
                <a:spcPts val="0"/>
              </a:spcAft>
            </a:pPr>
            <a:r>
              <a:rPr lang="ar-IQ" b="1" dirty="0">
                <a:solidFill>
                  <a:srgbClr val="FF0000"/>
                </a:solidFill>
                <a:latin typeface="Times New Roman"/>
                <a:ea typeface="Times New Roman"/>
              </a:rPr>
              <a:t>-تعيش </a:t>
            </a:r>
            <a:r>
              <a:rPr lang="ar-IQ" b="1" dirty="0">
                <a:latin typeface="Times New Roman"/>
                <a:ea typeface="Times New Roman"/>
              </a:rPr>
              <a:t>في نسيج اللثة حول </a:t>
            </a:r>
            <a:r>
              <a:rPr lang="ar-IQ" b="1" dirty="0" err="1">
                <a:latin typeface="Times New Roman"/>
                <a:ea typeface="Times New Roman"/>
              </a:rPr>
              <a:t>الاسنان</a:t>
            </a:r>
            <a:r>
              <a:rPr lang="ar-IQ" b="1" dirty="0">
                <a:latin typeface="Times New Roman"/>
                <a:ea typeface="Times New Roman"/>
              </a:rPr>
              <a:t> ويزداد احتمال وجودها عند وجود التهاب </a:t>
            </a:r>
            <a:r>
              <a:rPr lang="ar-IQ" b="1" dirty="0" err="1">
                <a:latin typeface="Times New Roman"/>
                <a:ea typeface="Times New Roman"/>
              </a:rPr>
              <a:t>او</a:t>
            </a:r>
            <a:r>
              <a:rPr lang="ar-IQ" b="1" dirty="0">
                <a:latin typeface="Times New Roman"/>
                <a:ea typeface="Times New Roman"/>
              </a:rPr>
              <a:t> تقيح ولو </a:t>
            </a:r>
            <a:r>
              <a:rPr lang="ar-IQ" b="1" dirty="0" err="1">
                <a:latin typeface="Times New Roman"/>
                <a:ea typeface="Times New Roman"/>
              </a:rPr>
              <a:t>انها</a:t>
            </a:r>
            <a:r>
              <a:rPr lang="ar-IQ" b="1" dirty="0">
                <a:latin typeface="Times New Roman"/>
                <a:ea typeface="Times New Roman"/>
              </a:rPr>
              <a:t> تستطيع البقاء في الفم السليم </a:t>
            </a:r>
            <a:r>
              <a:rPr lang="ar-IQ" b="1" dirty="0" err="1">
                <a:latin typeface="Times New Roman"/>
                <a:ea typeface="Times New Roman"/>
              </a:rPr>
              <a:t>او</a:t>
            </a:r>
            <a:r>
              <a:rPr lang="ar-IQ" b="1" dirty="0">
                <a:latin typeface="Times New Roman"/>
                <a:ea typeface="Times New Roman"/>
              </a:rPr>
              <a:t> في المادة المتكلسة على </a:t>
            </a:r>
            <a:r>
              <a:rPr lang="ar-IQ" b="1" dirty="0" err="1">
                <a:latin typeface="Times New Roman"/>
                <a:ea typeface="Times New Roman"/>
              </a:rPr>
              <a:t>الاسنان</a:t>
            </a:r>
            <a:r>
              <a:rPr lang="ar-IQ" b="1" dirty="0">
                <a:latin typeface="Times New Roman"/>
                <a:ea typeface="Times New Roman"/>
              </a:rPr>
              <a:t> وقد توجد </a:t>
            </a:r>
            <a:r>
              <a:rPr lang="ar-IQ" b="1" dirty="0" err="1">
                <a:latin typeface="Times New Roman"/>
                <a:ea typeface="Times New Roman"/>
              </a:rPr>
              <a:t>ايضا</a:t>
            </a:r>
            <a:r>
              <a:rPr lang="ar-IQ" b="1" dirty="0">
                <a:latin typeface="Times New Roman"/>
                <a:ea typeface="Times New Roman"/>
              </a:rPr>
              <a:t> في خبايا اللوزتين الملتهبة </a:t>
            </a:r>
            <a:r>
              <a:rPr lang="ar-IQ" b="1" dirty="0" err="1">
                <a:latin typeface="Times New Roman"/>
                <a:ea typeface="Times New Roman"/>
              </a:rPr>
              <a:t>وافرازاتها</a:t>
            </a:r>
            <a:r>
              <a:rPr lang="ar-IQ" b="1" dirty="0">
                <a:latin typeface="Times New Roman"/>
                <a:ea typeface="Times New Roman"/>
              </a:rPr>
              <a:t>.</a:t>
            </a:r>
            <a:endParaRPr lang="en-US" sz="2800" b="1" dirty="0">
              <a:latin typeface="Times New Roman"/>
              <a:ea typeface="Times New Roman"/>
            </a:endParaRPr>
          </a:p>
          <a:p>
            <a:pPr algn="justLow" rtl="1">
              <a:spcAft>
                <a:spcPts val="0"/>
              </a:spcAft>
            </a:pPr>
            <a:r>
              <a:rPr lang="ar-IQ" b="1" dirty="0">
                <a:solidFill>
                  <a:srgbClr val="FF0000"/>
                </a:solidFill>
                <a:latin typeface="Times New Roman"/>
                <a:ea typeface="Times New Roman"/>
              </a:rPr>
              <a:t>-الوبائية</a:t>
            </a:r>
            <a:r>
              <a:rPr lang="ar-IQ" b="1" dirty="0">
                <a:latin typeface="Times New Roman"/>
                <a:ea typeface="Times New Roman"/>
              </a:rPr>
              <a:t>/ تنتقل بشكل مباشر من شخص لأخر بسبب عدم وجود الدور المتكيس وذلك عن طريق الرذاذ </a:t>
            </a:r>
            <a:r>
              <a:rPr lang="ar-IQ" b="1" dirty="0" err="1">
                <a:latin typeface="Times New Roman"/>
                <a:ea typeface="Times New Roman"/>
              </a:rPr>
              <a:t>او</a:t>
            </a:r>
            <a:r>
              <a:rPr lang="ar-IQ" b="1" dirty="0">
                <a:latin typeface="Times New Roman"/>
                <a:ea typeface="Times New Roman"/>
              </a:rPr>
              <a:t> استعمال </a:t>
            </a:r>
            <a:r>
              <a:rPr lang="ar-IQ" b="1" dirty="0" err="1" smtClean="0">
                <a:latin typeface="Times New Roman"/>
                <a:ea typeface="Times New Roman"/>
              </a:rPr>
              <a:t>الاواني</a:t>
            </a:r>
            <a:r>
              <a:rPr lang="ar-IQ" b="1" dirty="0">
                <a:latin typeface="Times New Roman"/>
                <a:ea typeface="Times New Roman"/>
              </a:rPr>
              <a:t> </a:t>
            </a:r>
            <a:r>
              <a:rPr lang="ar-IQ" b="1" dirty="0" smtClean="0">
                <a:latin typeface="Times New Roman"/>
                <a:ea typeface="Times New Roman"/>
              </a:rPr>
              <a:t>الملوثة</a:t>
            </a:r>
            <a:r>
              <a:rPr lang="ar-IQ" b="1" dirty="0">
                <a:latin typeface="Times New Roman"/>
                <a:ea typeface="Times New Roman"/>
              </a:rPr>
              <a:t>.</a:t>
            </a:r>
            <a:endParaRPr lang="en-US" sz="2800" b="1" dirty="0">
              <a:latin typeface="Times New Roman"/>
              <a:ea typeface="Times New Roman"/>
            </a:endParaRPr>
          </a:p>
          <a:p>
            <a:pPr algn="justLow" rtl="1">
              <a:spcAft>
                <a:spcPts val="0"/>
              </a:spcAft>
            </a:pPr>
            <a:r>
              <a:rPr lang="ar-IQ" b="1" dirty="0">
                <a:solidFill>
                  <a:srgbClr val="FF0000"/>
                </a:solidFill>
                <a:latin typeface="Times New Roman"/>
                <a:ea typeface="Times New Roman"/>
              </a:rPr>
              <a:t>-التشخيص</a:t>
            </a:r>
            <a:r>
              <a:rPr lang="ar-IQ" b="1" dirty="0">
                <a:latin typeface="Times New Roman"/>
                <a:ea typeface="Times New Roman"/>
              </a:rPr>
              <a:t>/ بإثبات وجود </a:t>
            </a:r>
            <a:r>
              <a:rPr lang="en-US" b="1" dirty="0" err="1">
                <a:latin typeface="Times New Roman"/>
                <a:ea typeface="Times New Roman"/>
              </a:rPr>
              <a:t>Troph</a:t>
            </a:r>
            <a:r>
              <a:rPr lang="en-US" b="1" dirty="0">
                <a:latin typeface="Times New Roman"/>
                <a:ea typeface="Times New Roman"/>
              </a:rPr>
              <a:t>.</a:t>
            </a:r>
            <a:r>
              <a:rPr lang="ar-IQ" b="1" dirty="0">
                <a:latin typeface="Times New Roman"/>
                <a:ea typeface="Times New Roman"/>
              </a:rPr>
              <a:t> في المواد المأخوذة من نسيج اللثة.</a:t>
            </a:r>
            <a:endParaRPr lang="en-US" sz="2800" b="1" dirty="0">
              <a:latin typeface="Times New Roman"/>
              <a:ea typeface="Times New Roman"/>
            </a:endParaRPr>
          </a:p>
          <a:p>
            <a:pPr algn="justLow" rtl="1">
              <a:spcAft>
                <a:spcPts val="0"/>
              </a:spcAft>
            </a:pPr>
            <a:r>
              <a:rPr lang="ar-IQ" b="1" dirty="0">
                <a:latin typeface="Times New Roman"/>
                <a:ea typeface="Times New Roman"/>
              </a:rPr>
              <a:t>-</a:t>
            </a:r>
            <a:r>
              <a:rPr lang="ar-IQ" b="1" dirty="0">
                <a:solidFill>
                  <a:srgbClr val="FF0000"/>
                </a:solidFill>
                <a:latin typeface="Times New Roman"/>
                <a:ea typeface="Times New Roman"/>
              </a:rPr>
              <a:t>الوقاية/ </a:t>
            </a:r>
            <a:r>
              <a:rPr lang="ar-IQ" b="1" dirty="0" err="1">
                <a:latin typeface="Times New Roman"/>
                <a:ea typeface="Times New Roman"/>
              </a:rPr>
              <a:t>لاتحتاج</a:t>
            </a:r>
            <a:r>
              <a:rPr lang="ar-IQ" b="1" dirty="0">
                <a:latin typeface="Times New Roman"/>
                <a:ea typeface="Times New Roman"/>
              </a:rPr>
              <a:t> معالجة </a:t>
            </a:r>
            <a:r>
              <a:rPr lang="ar-IQ" b="1" dirty="0" err="1">
                <a:latin typeface="Times New Roman"/>
                <a:ea typeface="Times New Roman"/>
              </a:rPr>
              <a:t>وانما</a:t>
            </a:r>
            <a:r>
              <a:rPr lang="ar-IQ" b="1" dirty="0">
                <a:latin typeface="Times New Roman"/>
                <a:ea typeface="Times New Roman"/>
              </a:rPr>
              <a:t> فقط العناية بنظافة الفم.</a:t>
            </a:r>
            <a:endParaRPr lang="en-US" sz="2800" b="1" dirty="0">
              <a:latin typeface="Times New Roman"/>
              <a:ea typeface="Times New Roman"/>
            </a:endParaRPr>
          </a:p>
          <a:p>
            <a:pPr algn="r" rtl="1"/>
            <a:endParaRPr lang="en-US" b="1" dirty="0"/>
          </a:p>
        </p:txBody>
      </p:sp>
    </p:spTree>
    <p:extLst>
      <p:ext uri="{BB962C8B-B14F-4D97-AF65-F5344CB8AC3E}">
        <p14:creationId xmlns:p14="http://schemas.microsoft.com/office/powerpoint/2010/main" val="1864533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701675"/>
            <a:ext cx="8229600" cy="1143000"/>
          </a:xfrm>
        </p:spPr>
        <p:txBody>
          <a:bodyPr/>
          <a:lstStyle/>
          <a:p>
            <a:pPr eaLnBrk="1" hangingPunct="1">
              <a:defRPr/>
            </a:pPr>
            <a:r>
              <a:rPr lang="en-US" i="1" dirty="0" smtClean="0"/>
              <a:t> </a:t>
            </a:r>
            <a:r>
              <a:rPr lang="en-US" i="1" dirty="0" err="1" smtClean="0"/>
              <a:t>Entamoeba</a:t>
            </a:r>
            <a:r>
              <a:rPr lang="en-US" i="1" dirty="0" smtClean="0"/>
              <a:t> </a:t>
            </a:r>
            <a:r>
              <a:rPr lang="en-US" i="1" dirty="0" err="1" smtClean="0"/>
              <a:t>gingivalis</a:t>
            </a:r>
            <a:r>
              <a:rPr lang="en-US" dirty="0" smtClean="0"/>
              <a:t> </a:t>
            </a:r>
          </a:p>
        </p:txBody>
      </p:sp>
      <p:pic>
        <p:nvPicPr>
          <p:cNvPr id="3075" name="Picture 5" descr="FIGgingivalis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925" y="1989138"/>
            <a:ext cx="4175125"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7" descr="FIGgingivalis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989138"/>
            <a:ext cx="4022725" cy="396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8"/>
          <p:cNvSpPr txBox="1">
            <a:spLocks noChangeArrowheads="1"/>
          </p:cNvSpPr>
          <p:nvPr/>
        </p:nvSpPr>
        <p:spPr bwMode="auto">
          <a:xfrm>
            <a:off x="3273425" y="5943600"/>
            <a:ext cx="23066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charset="0"/>
              </a:defRPr>
            </a:lvl9pPr>
          </a:lstStyle>
          <a:p>
            <a:pPr algn="r" rtl="1" eaLnBrk="1" fontAlgn="base" hangingPunct="1">
              <a:spcBef>
                <a:spcPct val="0"/>
              </a:spcBef>
              <a:spcAft>
                <a:spcPct val="0"/>
              </a:spcAft>
            </a:pPr>
            <a:r>
              <a:rPr lang="en-US" sz="3200" b="1" smtClean="0">
                <a:solidFill>
                  <a:srgbClr val="FFFFFF"/>
                </a:solidFill>
              </a:rPr>
              <a:t>Trophozoite</a:t>
            </a:r>
          </a:p>
        </p:txBody>
      </p:sp>
    </p:spTree>
    <p:extLst>
      <p:ext uri="{BB962C8B-B14F-4D97-AF65-F5344CB8AC3E}">
        <p14:creationId xmlns:p14="http://schemas.microsoft.com/office/powerpoint/2010/main" val="935148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87624" y="418654"/>
            <a:ext cx="7498080" cy="850106"/>
          </a:xfrm>
        </p:spPr>
        <p:txBody>
          <a:bodyPr>
            <a:normAutofit fontScale="90000"/>
          </a:bodyPr>
          <a:lstStyle/>
          <a:p>
            <a:pPr algn="ctr" rtl="1"/>
            <a:r>
              <a:rPr lang="ar-IQ" dirty="0" smtClean="0">
                <a:solidFill>
                  <a:srgbClr val="FF0000"/>
                </a:solidFill>
                <a:latin typeface="Times New Roman"/>
                <a:ea typeface="Times New Roman"/>
              </a:rPr>
              <a:t> </a:t>
            </a:r>
            <a:r>
              <a:rPr lang="ar-IQ" dirty="0">
                <a:solidFill>
                  <a:srgbClr val="FF0000"/>
                </a:solidFill>
                <a:latin typeface="Times New Roman"/>
                <a:ea typeface="Times New Roman"/>
              </a:rPr>
              <a:t>(المتحولة القولونية) </a:t>
            </a:r>
            <a:r>
              <a:rPr lang="en-US" i="1" dirty="0" err="1">
                <a:solidFill>
                  <a:srgbClr val="FF0000"/>
                </a:solidFill>
                <a:latin typeface="Times New Roman"/>
                <a:ea typeface="Times New Roman"/>
              </a:rPr>
              <a:t>Entamoeba</a:t>
            </a:r>
            <a:r>
              <a:rPr lang="en-US" i="1" dirty="0">
                <a:solidFill>
                  <a:srgbClr val="FF0000"/>
                </a:solidFill>
                <a:latin typeface="Times New Roman"/>
                <a:ea typeface="Times New Roman"/>
              </a:rPr>
              <a:t> coli</a:t>
            </a:r>
            <a:r>
              <a:rPr lang="en-US" sz="4000" dirty="0">
                <a:solidFill>
                  <a:srgbClr val="FF0000"/>
                </a:solidFill>
                <a:latin typeface="Times New Roman"/>
                <a:ea typeface="Times New Roman"/>
              </a:rPr>
              <a:t/>
            </a:r>
            <a:br>
              <a:rPr lang="en-US" sz="4000" dirty="0">
                <a:solidFill>
                  <a:srgbClr val="FF0000"/>
                </a:solidFill>
                <a:latin typeface="Times New Roman"/>
                <a:ea typeface="Times New Roman"/>
              </a:rPr>
            </a:br>
            <a:endParaRPr lang="en-US" dirty="0">
              <a:solidFill>
                <a:srgbClr val="FF0000"/>
              </a:solidFill>
            </a:endParaRPr>
          </a:p>
        </p:txBody>
      </p:sp>
      <p:sp>
        <p:nvSpPr>
          <p:cNvPr id="3" name="عنصر نائب للمحتوى 2"/>
          <p:cNvSpPr>
            <a:spLocks noGrp="1"/>
          </p:cNvSpPr>
          <p:nvPr>
            <p:ph idx="1"/>
          </p:nvPr>
        </p:nvSpPr>
        <p:spPr>
          <a:xfrm>
            <a:off x="930392" y="980728"/>
            <a:ext cx="8250120" cy="5688632"/>
          </a:xfrm>
        </p:spPr>
        <p:txBody>
          <a:bodyPr>
            <a:normAutofit fontScale="70000" lnSpcReduction="20000"/>
          </a:bodyPr>
          <a:lstStyle/>
          <a:p>
            <a:pPr algn="justLow" rtl="1">
              <a:spcAft>
                <a:spcPts val="0"/>
              </a:spcAft>
            </a:pPr>
            <a:r>
              <a:rPr lang="ar-IQ" b="1" dirty="0" smtClean="0">
                <a:latin typeface="Times New Roman"/>
                <a:ea typeface="Times New Roman"/>
              </a:rPr>
              <a:t>-</a:t>
            </a:r>
            <a:r>
              <a:rPr lang="ar-IQ" b="1" dirty="0">
                <a:latin typeface="Times New Roman"/>
                <a:ea typeface="Times New Roman"/>
              </a:rPr>
              <a:t>موجودة في جميع </a:t>
            </a:r>
            <a:r>
              <a:rPr lang="ar-IQ" b="1" dirty="0" err="1">
                <a:latin typeface="Times New Roman"/>
                <a:ea typeface="Times New Roman"/>
              </a:rPr>
              <a:t>انحاء</a:t>
            </a:r>
            <a:r>
              <a:rPr lang="ar-IQ" b="1" dirty="0">
                <a:latin typeface="Times New Roman"/>
                <a:ea typeface="Times New Roman"/>
              </a:rPr>
              <a:t> العالم.</a:t>
            </a:r>
            <a:endParaRPr lang="en-US" sz="2800" b="1" dirty="0">
              <a:latin typeface="Times New Roman"/>
              <a:ea typeface="Times New Roman"/>
            </a:endParaRPr>
          </a:p>
          <a:p>
            <a:pPr algn="justLow" rtl="1">
              <a:spcAft>
                <a:spcPts val="0"/>
              </a:spcAft>
            </a:pPr>
            <a:r>
              <a:rPr lang="ar-IQ" b="1" dirty="0">
                <a:latin typeface="Times New Roman"/>
                <a:ea typeface="Times New Roman"/>
              </a:rPr>
              <a:t>-</a:t>
            </a:r>
            <a:r>
              <a:rPr lang="ar-IQ" b="1" dirty="0">
                <a:solidFill>
                  <a:srgbClr val="FF0000"/>
                </a:solidFill>
                <a:latin typeface="Times New Roman"/>
                <a:ea typeface="Times New Roman"/>
              </a:rPr>
              <a:t>تتواجد</a:t>
            </a:r>
            <a:r>
              <a:rPr lang="ar-IQ" b="1" dirty="0">
                <a:latin typeface="Times New Roman"/>
                <a:ea typeface="Times New Roman"/>
              </a:rPr>
              <a:t> مع </a:t>
            </a:r>
            <a:r>
              <a:rPr lang="ar-IQ" b="1" dirty="0" err="1">
                <a:latin typeface="Times New Roman"/>
                <a:ea typeface="Times New Roman"/>
              </a:rPr>
              <a:t>اميبا</a:t>
            </a:r>
            <a:r>
              <a:rPr lang="ar-IQ" b="1" dirty="0">
                <a:latin typeface="Times New Roman"/>
                <a:ea typeface="Times New Roman"/>
              </a:rPr>
              <a:t> الزحار في التشخيص </a:t>
            </a:r>
            <a:r>
              <a:rPr lang="ar-IQ" b="1" dirty="0" smtClean="0">
                <a:latin typeface="Times New Roman"/>
                <a:ea typeface="Times New Roman"/>
              </a:rPr>
              <a:t>تعيش في تجويف </a:t>
            </a:r>
            <a:r>
              <a:rPr lang="ar-IQ" b="1" dirty="0" err="1" smtClean="0">
                <a:latin typeface="Times New Roman"/>
                <a:ea typeface="Times New Roman"/>
              </a:rPr>
              <a:t>الامعاء</a:t>
            </a:r>
            <a:r>
              <a:rPr lang="ar-IQ" b="1" dirty="0" smtClean="0">
                <a:latin typeface="Times New Roman"/>
                <a:ea typeface="Times New Roman"/>
              </a:rPr>
              <a:t> الغليظة لكنها </a:t>
            </a:r>
            <a:r>
              <a:rPr lang="ar-IQ" b="1" dirty="0" err="1" smtClean="0">
                <a:latin typeface="Times New Roman"/>
                <a:ea typeface="Times New Roman"/>
              </a:rPr>
              <a:t>لاتهاجم</a:t>
            </a:r>
            <a:r>
              <a:rPr lang="ar-IQ" b="1" dirty="0" smtClean="0">
                <a:latin typeface="Times New Roman"/>
                <a:ea typeface="Times New Roman"/>
              </a:rPr>
              <a:t> </a:t>
            </a:r>
            <a:r>
              <a:rPr lang="ar-IQ" b="1" dirty="0" err="1" smtClean="0">
                <a:latin typeface="Times New Roman"/>
                <a:ea typeface="Times New Roman"/>
              </a:rPr>
              <a:t>الانسجة</a:t>
            </a:r>
            <a:r>
              <a:rPr lang="ar-IQ" b="1" dirty="0" smtClean="0">
                <a:latin typeface="Times New Roman"/>
                <a:ea typeface="Times New Roman"/>
              </a:rPr>
              <a:t>.</a:t>
            </a:r>
            <a:endParaRPr lang="en-US" sz="2800" b="1" dirty="0">
              <a:latin typeface="Times New Roman"/>
              <a:ea typeface="Times New Roman"/>
            </a:endParaRPr>
          </a:p>
          <a:p>
            <a:pPr algn="justLow" rtl="1">
              <a:spcAft>
                <a:spcPts val="0"/>
              </a:spcAft>
            </a:pPr>
            <a:r>
              <a:rPr lang="ar-IQ" b="1" dirty="0">
                <a:latin typeface="Times New Roman"/>
                <a:ea typeface="Times New Roman"/>
              </a:rPr>
              <a:t>-قطر </a:t>
            </a:r>
            <a:r>
              <a:rPr lang="ar-IQ" b="1" dirty="0" smtClean="0">
                <a:solidFill>
                  <a:srgbClr val="FF0000"/>
                </a:solidFill>
                <a:latin typeface="Times New Roman"/>
                <a:ea typeface="Times New Roman"/>
              </a:rPr>
              <a:t>الطور </a:t>
            </a:r>
            <a:r>
              <a:rPr lang="ar-IQ" b="1" dirty="0" err="1" smtClean="0">
                <a:solidFill>
                  <a:srgbClr val="FF0000"/>
                </a:solidFill>
                <a:latin typeface="Times New Roman"/>
                <a:ea typeface="Times New Roman"/>
              </a:rPr>
              <a:t>المتغذي</a:t>
            </a:r>
            <a:r>
              <a:rPr lang="ar-IQ" b="1" dirty="0" smtClean="0">
                <a:solidFill>
                  <a:srgbClr val="FF0000"/>
                </a:solidFill>
                <a:latin typeface="Times New Roman"/>
                <a:ea typeface="Times New Roman"/>
              </a:rPr>
              <a:t> </a:t>
            </a:r>
            <a:r>
              <a:rPr lang="en-US" b="1" dirty="0" err="1" smtClean="0">
                <a:solidFill>
                  <a:srgbClr val="FF0000"/>
                </a:solidFill>
                <a:latin typeface="Times New Roman"/>
                <a:ea typeface="Times New Roman"/>
              </a:rPr>
              <a:t>Trophozoite</a:t>
            </a:r>
            <a:r>
              <a:rPr lang="ar-IQ" b="1" dirty="0" smtClean="0">
                <a:solidFill>
                  <a:srgbClr val="FF0000"/>
                </a:solidFill>
                <a:latin typeface="Times New Roman"/>
                <a:ea typeface="Times New Roman"/>
              </a:rPr>
              <a:t> </a:t>
            </a:r>
            <a:r>
              <a:rPr lang="ar-IQ" b="1" dirty="0" smtClean="0">
                <a:latin typeface="Times New Roman"/>
                <a:ea typeface="Times New Roman"/>
              </a:rPr>
              <a:t>(15-50</a:t>
            </a:r>
            <a:r>
              <a:rPr lang="ar-IQ" b="1" dirty="0">
                <a:latin typeface="Times New Roman"/>
                <a:ea typeface="Times New Roman"/>
              </a:rPr>
              <a:t>) </a:t>
            </a:r>
            <a:r>
              <a:rPr lang="ar-IQ" b="1" dirty="0" err="1">
                <a:latin typeface="Times New Roman"/>
                <a:ea typeface="Times New Roman"/>
              </a:rPr>
              <a:t>مايكرون</a:t>
            </a:r>
            <a:r>
              <a:rPr lang="ar-IQ" b="1" dirty="0">
                <a:latin typeface="Times New Roman"/>
                <a:ea typeface="Times New Roman"/>
              </a:rPr>
              <a:t> </a:t>
            </a:r>
            <a:r>
              <a:rPr lang="ar-IQ" b="1" dirty="0" err="1">
                <a:latin typeface="Times New Roman"/>
                <a:ea typeface="Times New Roman"/>
              </a:rPr>
              <a:t>و</a:t>
            </a:r>
            <a:r>
              <a:rPr lang="ar-IQ" b="1" dirty="0" err="1">
                <a:solidFill>
                  <a:srgbClr val="FF0000"/>
                </a:solidFill>
                <a:latin typeface="Times New Roman"/>
                <a:ea typeface="Times New Roman"/>
              </a:rPr>
              <a:t>الاكتوبلازم</a:t>
            </a:r>
            <a:r>
              <a:rPr lang="ar-IQ" b="1" dirty="0">
                <a:solidFill>
                  <a:srgbClr val="FF0000"/>
                </a:solidFill>
                <a:latin typeface="Times New Roman"/>
                <a:ea typeface="Times New Roman"/>
              </a:rPr>
              <a:t> </a:t>
            </a:r>
            <a:r>
              <a:rPr lang="ar-IQ" b="1" dirty="0">
                <a:latin typeface="Times New Roman"/>
                <a:ea typeface="Times New Roman"/>
              </a:rPr>
              <a:t>غير متميز من </a:t>
            </a:r>
            <a:r>
              <a:rPr lang="ar-IQ" b="1" dirty="0" err="1">
                <a:latin typeface="Times New Roman"/>
                <a:ea typeface="Times New Roman"/>
              </a:rPr>
              <a:t>الاندوبلازم</a:t>
            </a:r>
            <a:r>
              <a:rPr lang="ar-IQ" b="1" dirty="0">
                <a:latin typeface="Times New Roman"/>
                <a:ea typeface="Times New Roman"/>
              </a:rPr>
              <a:t> الذي تنتشر فيه الفجوات الغذائية الحاوية على البكتريا وتكون </a:t>
            </a:r>
            <a:r>
              <a:rPr lang="ar-IQ" b="1" dirty="0" smtClean="0">
                <a:solidFill>
                  <a:srgbClr val="FF0000"/>
                </a:solidFill>
                <a:latin typeface="Times New Roman"/>
                <a:ea typeface="Times New Roman"/>
              </a:rPr>
              <a:t>النواة </a:t>
            </a:r>
            <a:r>
              <a:rPr lang="ar-IQ" b="1" dirty="0" smtClean="0">
                <a:latin typeface="Times New Roman"/>
                <a:ea typeface="Times New Roman"/>
              </a:rPr>
              <a:t>حويصلية </a:t>
            </a:r>
            <a:r>
              <a:rPr lang="ar-IQ" b="1" dirty="0">
                <a:latin typeface="Times New Roman"/>
                <a:ea typeface="Times New Roman"/>
              </a:rPr>
              <a:t>وذات غشاء سميك مبطن من الداخل بحبيبات </a:t>
            </a:r>
            <a:r>
              <a:rPr lang="ar-IQ" b="1" dirty="0" err="1">
                <a:latin typeface="Times New Roman"/>
                <a:ea typeface="Times New Roman"/>
              </a:rPr>
              <a:t>كروماتينية</a:t>
            </a:r>
            <a:r>
              <a:rPr lang="ar-IQ" b="1" dirty="0">
                <a:latin typeface="Times New Roman"/>
                <a:ea typeface="Times New Roman"/>
              </a:rPr>
              <a:t> كبيرة وغير منتظمة وحاوية </a:t>
            </a:r>
            <a:r>
              <a:rPr lang="ar-IQ" b="1" dirty="0" err="1">
                <a:latin typeface="Times New Roman"/>
                <a:ea typeface="Times New Roman"/>
              </a:rPr>
              <a:t>كاريوسوم</a:t>
            </a:r>
            <a:r>
              <a:rPr lang="ar-IQ" b="1" dirty="0">
                <a:latin typeface="Times New Roman"/>
                <a:ea typeface="Times New Roman"/>
              </a:rPr>
              <a:t> كبير غير مركزي.</a:t>
            </a:r>
            <a:endParaRPr lang="en-US" sz="2800" b="1" dirty="0">
              <a:latin typeface="Times New Roman"/>
              <a:ea typeface="Times New Roman"/>
            </a:endParaRPr>
          </a:p>
          <a:p>
            <a:pPr algn="justLow" rtl="1">
              <a:spcAft>
                <a:spcPts val="0"/>
              </a:spcAft>
            </a:pPr>
            <a:r>
              <a:rPr lang="ar-IQ" b="1" dirty="0">
                <a:latin typeface="Times New Roman"/>
                <a:ea typeface="Times New Roman"/>
              </a:rPr>
              <a:t>-</a:t>
            </a:r>
            <a:r>
              <a:rPr lang="ar-IQ" b="1" dirty="0">
                <a:solidFill>
                  <a:srgbClr val="FF0000"/>
                </a:solidFill>
                <a:latin typeface="Times New Roman"/>
                <a:ea typeface="Times New Roman"/>
              </a:rPr>
              <a:t>الحركة</a:t>
            </a:r>
            <a:r>
              <a:rPr lang="ar-IQ" b="1" dirty="0">
                <a:latin typeface="Times New Roman"/>
                <a:ea typeface="Times New Roman"/>
              </a:rPr>
              <a:t> تكون بطيئة </a:t>
            </a:r>
            <a:r>
              <a:rPr lang="ar-IQ" b="1" dirty="0" err="1">
                <a:latin typeface="Times New Roman"/>
                <a:ea typeface="Times New Roman"/>
              </a:rPr>
              <a:t>والاقدام</a:t>
            </a:r>
            <a:r>
              <a:rPr lang="ar-IQ" b="1" dirty="0">
                <a:latin typeface="Times New Roman"/>
                <a:ea typeface="Times New Roman"/>
              </a:rPr>
              <a:t> الكاذبة قصيرة وعريضة.</a:t>
            </a:r>
            <a:endParaRPr lang="en-US" sz="2800" b="1" dirty="0">
              <a:latin typeface="Times New Roman"/>
              <a:ea typeface="Times New Roman"/>
            </a:endParaRPr>
          </a:p>
          <a:p>
            <a:pPr algn="justLow" rtl="1">
              <a:spcAft>
                <a:spcPts val="0"/>
              </a:spcAft>
            </a:pPr>
            <a:r>
              <a:rPr lang="ar-IQ" b="1" dirty="0">
                <a:latin typeface="Times New Roman"/>
                <a:ea typeface="Times New Roman"/>
              </a:rPr>
              <a:t>-</a:t>
            </a:r>
            <a:r>
              <a:rPr lang="ar-IQ" b="1" dirty="0">
                <a:solidFill>
                  <a:srgbClr val="FF0000"/>
                </a:solidFill>
                <a:latin typeface="Times New Roman"/>
                <a:ea typeface="Times New Roman"/>
              </a:rPr>
              <a:t>الكيس </a:t>
            </a:r>
            <a:r>
              <a:rPr lang="en-US" b="1" dirty="0">
                <a:solidFill>
                  <a:srgbClr val="FF0000"/>
                </a:solidFill>
                <a:latin typeface="Times New Roman"/>
                <a:ea typeface="Times New Roman"/>
              </a:rPr>
              <a:t>cyst </a:t>
            </a:r>
            <a:r>
              <a:rPr lang="ar-IQ" b="1" dirty="0">
                <a:solidFill>
                  <a:srgbClr val="FF0000"/>
                </a:solidFill>
                <a:latin typeface="Times New Roman"/>
                <a:ea typeface="Times New Roman"/>
              </a:rPr>
              <a:t> </a:t>
            </a:r>
            <a:r>
              <a:rPr lang="ar-IQ" b="1" dirty="0">
                <a:latin typeface="Times New Roman"/>
                <a:ea typeface="Times New Roman"/>
              </a:rPr>
              <a:t>كروي </a:t>
            </a:r>
            <a:r>
              <a:rPr lang="ar-IQ" b="1" dirty="0" err="1">
                <a:latin typeface="Times New Roman"/>
                <a:ea typeface="Times New Roman"/>
              </a:rPr>
              <a:t>او</a:t>
            </a:r>
            <a:r>
              <a:rPr lang="ar-IQ" b="1" dirty="0">
                <a:latin typeface="Times New Roman"/>
                <a:ea typeface="Times New Roman"/>
              </a:rPr>
              <a:t> شبه كروي وحاوي 8 </a:t>
            </a:r>
            <a:r>
              <a:rPr lang="ar-IQ" b="1" dirty="0" err="1" smtClean="0">
                <a:latin typeface="Times New Roman"/>
                <a:ea typeface="Times New Roman"/>
              </a:rPr>
              <a:t>انوية</a:t>
            </a:r>
            <a:r>
              <a:rPr lang="ar-IQ" b="1" dirty="0" smtClean="0">
                <a:latin typeface="Times New Roman"/>
                <a:ea typeface="Times New Roman"/>
              </a:rPr>
              <a:t> </a:t>
            </a:r>
            <a:r>
              <a:rPr lang="ar-IQ" b="1" dirty="0">
                <a:latin typeface="Times New Roman"/>
                <a:ea typeface="Times New Roman"/>
              </a:rPr>
              <a:t>وغير حاوي على الفجوات </a:t>
            </a:r>
            <a:r>
              <a:rPr lang="ar-IQ" b="1" dirty="0" err="1">
                <a:latin typeface="Times New Roman"/>
                <a:ea typeface="Times New Roman"/>
              </a:rPr>
              <a:t>الكلايكوجينية</a:t>
            </a:r>
            <a:r>
              <a:rPr lang="ar-IQ" b="1" dirty="0">
                <a:latin typeface="Times New Roman"/>
                <a:ea typeface="Times New Roman"/>
              </a:rPr>
              <a:t> </a:t>
            </a:r>
            <a:r>
              <a:rPr lang="ar-IQ" b="1" dirty="0" err="1">
                <a:latin typeface="Times New Roman"/>
                <a:ea typeface="Times New Roman"/>
              </a:rPr>
              <a:t>والاجسام</a:t>
            </a:r>
            <a:r>
              <a:rPr lang="ar-IQ" b="1" dirty="0">
                <a:latin typeface="Times New Roman"/>
                <a:ea typeface="Times New Roman"/>
              </a:rPr>
              <a:t> </a:t>
            </a:r>
            <a:r>
              <a:rPr lang="ar-IQ" b="1" dirty="0" err="1">
                <a:latin typeface="Times New Roman"/>
                <a:ea typeface="Times New Roman"/>
              </a:rPr>
              <a:t>الكروماتينية</a:t>
            </a:r>
            <a:r>
              <a:rPr lang="ar-IQ" b="1" dirty="0">
                <a:latin typeface="Times New Roman"/>
                <a:ea typeface="Times New Roman"/>
              </a:rPr>
              <a:t> غير واضحة فيه.</a:t>
            </a:r>
            <a:endParaRPr lang="en-US" sz="2800" b="1" dirty="0">
              <a:latin typeface="Times New Roman"/>
              <a:ea typeface="Times New Roman"/>
            </a:endParaRPr>
          </a:p>
          <a:p>
            <a:pPr algn="justLow" rtl="1">
              <a:spcAft>
                <a:spcPts val="0"/>
              </a:spcAft>
            </a:pPr>
            <a:r>
              <a:rPr lang="ar-IQ" b="1" dirty="0">
                <a:latin typeface="Times New Roman"/>
                <a:ea typeface="Times New Roman"/>
              </a:rPr>
              <a:t>-الدور المعدي </a:t>
            </a:r>
            <a:r>
              <a:rPr lang="en-US" b="1" dirty="0">
                <a:solidFill>
                  <a:srgbClr val="FF0000"/>
                </a:solidFill>
                <a:latin typeface="Times New Roman"/>
                <a:ea typeface="Times New Roman"/>
              </a:rPr>
              <a:t>Infective stage</a:t>
            </a:r>
            <a:r>
              <a:rPr lang="ar-IQ" b="1" dirty="0">
                <a:latin typeface="Times New Roman"/>
                <a:ea typeface="Times New Roman"/>
              </a:rPr>
              <a:t> هو الكيس الناضج وانتقاله عن طريق الطعام والشراب الملوثين.</a:t>
            </a:r>
            <a:endParaRPr lang="en-US" sz="2800" b="1" dirty="0">
              <a:latin typeface="Times New Roman"/>
              <a:ea typeface="Times New Roman"/>
            </a:endParaRPr>
          </a:p>
          <a:p>
            <a:pPr algn="justLow" rtl="1">
              <a:spcAft>
                <a:spcPts val="0"/>
              </a:spcAft>
            </a:pPr>
            <a:r>
              <a:rPr lang="ar-IQ" b="1" dirty="0">
                <a:latin typeface="Times New Roman"/>
                <a:ea typeface="Times New Roman"/>
              </a:rPr>
              <a:t>-</a:t>
            </a:r>
            <a:r>
              <a:rPr lang="ar-IQ" b="1" dirty="0" smtClean="0">
                <a:latin typeface="Times New Roman"/>
                <a:ea typeface="Times New Roman"/>
              </a:rPr>
              <a:t>تعيش بعلاقة المعايشة </a:t>
            </a:r>
            <a:r>
              <a:rPr lang="ar-IQ" b="1" dirty="0">
                <a:latin typeface="Times New Roman"/>
                <a:ea typeface="Times New Roman"/>
              </a:rPr>
              <a:t>في </a:t>
            </a:r>
            <a:r>
              <a:rPr lang="ar-IQ" b="1" dirty="0" err="1">
                <a:latin typeface="Times New Roman"/>
                <a:ea typeface="Times New Roman"/>
              </a:rPr>
              <a:t>الامعاء</a:t>
            </a:r>
            <a:r>
              <a:rPr lang="ar-IQ" b="1" dirty="0">
                <a:latin typeface="Times New Roman"/>
                <a:ea typeface="Times New Roman"/>
              </a:rPr>
              <a:t> ولا تسبب </a:t>
            </a:r>
            <a:r>
              <a:rPr lang="ar-IQ" b="1" dirty="0" err="1">
                <a:latin typeface="Times New Roman"/>
                <a:ea typeface="Times New Roman"/>
              </a:rPr>
              <a:t>اعراض</a:t>
            </a:r>
            <a:r>
              <a:rPr lang="ar-IQ" b="1" dirty="0">
                <a:latin typeface="Times New Roman"/>
                <a:ea typeface="Times New Roman"/>
              </a:rPr>
              <a:t> مرضية.</a:t>
            </a:r>
            <a:endParaRPr lang="en-US" sz="2800" b="1" dirty="0">
              <a:latin typeface="Times New Roman"/>
              <a:ea typeface="Times New Roman"/>
            </a:endParaRPr>
          </a:p>
          <a:p>
            <a:pPr algn="justLow" rtl="1">
              <a:spcAft>
                <a:spcPts val="0"/>
              </a:spcAft>
            </a:pPr>
            <a:r>
              <a:rPr lang="ar-IQ" b="1" dirty="0">
                <a:solidFill>
                  <a:srgbClr val="FF0000"/>
                </a:solidFill>
                <a:latin typeface="Times New Roman"/>
                <a:ea typeface="Times New Roman"/>
              </a:rPr>
              <a:t>-التشخيص </a:t>
            </a:r>
            <a:r>
              <a:rPr lang="en-US" b="1" dirty="0" smtClean="0">
                <a:solidFill>
                  <a:srgbClr val="FF0000"/>
                </a:solidFill>
                <a:latin typeface="Times New Roman"/>
                <a:ea typeface="Times New Roman"/>
              </a:rPr>
              <a:t>diagnosis</a:t>
            </a:r>
            <a:r>
              <a:rPr lang="ar-IQ" b="1" dirty="0" smtClean="0">
                <a:latin typeface="Times New Roman"/>
                <a:ea typeface="Times New Roman"/>
              </a:rPr>
              <a:t>بفحص </a:t>
            </a:r>
            <a:r>
              <a:rPr lang="ar-IQ" b="1" dirty="0">
                <a:latin typeface="Times New Roman"/>
                <a:ea typeface="Times New Roman"/>
              </a:rPr>
              <a:t>الغائط والتعرف على </a:t>
            </a:r>
            <a:r>
              <a:rPr lang="en-US" b="1" dirty="0">
                <a:latin typeface="Times New Roman"/>
                <a:ea typeface="Times New Roman"/>
              </a:rPr>
              <a:t>cyst</a:t>
            </a:r>
            <a:r>
              <a:rPr lang="ar-IQ" b="1" dirty="0">
                <a:latin typeface="Times New Roman"/>
                <a:ea typeface="Times New Roman"/>
              </a:rPr>
              <a:t> و </a:t>
            </a:r>
            <a:r>
              <a:rPr lang="ar-IQ" b="1" dirty="0" err="1">
                <a:latin typeface="Times New Roman"/>
                <a:ea typeface="Times New Roman"/>
              </a:rPr>
              <a:t>احياناً</a:t>
            </a:r>
            <a:r>
              <a:rPr lang="ar-IQ" b="1" dirty="0">
                <a:latin typeface="Times New Roman"/>
                <a:ea typeface="Times New Roman"/>
              </a:rPr>
              <a:t> و</a:t>
            </a:r>
            <a:r>
              <a:rPr lang="en-US" b="1" dirty="0" err="1">
                <a:latin typeface="Times New Roman"/>
                <a:ea typeface="Times New Roman"/>
              </a:rPr>
              <a:t>Troph</a:t>
            </a:r>
            <a:r>
              <a:rPr lang="en-US" b="1" dirty="0">
                <a:latin typeface="Times New Roman"/>
                <a:ea typeface="Times New Roman"/>
              </a:rPr>
              <a:t>.</a:t>
            </a:r>
            <a:r>
              <a:rPr lang="ar-IQ" b="1" dirty="0">
                <a:latin typeface="Times New Roman"/>
                <a:ea typeface="Times New Roman"/>
              </a:rPr>
              <a:t> فيه.</a:t>
            </a:r>
            <a:endParaRPr lang="en-US" sz="2800" b="1" dirty="0">
              <a:latin typeface="Times New Roman"/>
              <a:ea typeface="Times New Roman"/>
            </a:endParaRPr>
          </a:p>
          <a:p>
            <a:pPr algn="justLow" rtl="1">
              <a:spcAft>
                <a:spcPts val="0"/>
              </a:spcAft>
            </a:pPr>
            <a:r>
              <a:rPr lang="ar-IQ" b="1" dirty="0">
                <a:latin typeface="Times New Roman"/>
                <a:ea typeface="Times New Roman"/>
              </a:rPr>
              <a:t>-الوقاية لا تحتاج علاج ولكن وجودها يدل على تناول طعام وشراب ملوثين والتخلص منها يكون بإتباع قواعد النظافة.</a:t>
            </a:r>
            <a:endParaRPr lang="en-US" sz="2800" b="1" dirty="0">
              <a:latin typeface="Times New Roman"/>
              <a:ea typeface="Times New Roman"/>
            </a:endParaRPr>
          </a:p>
          <a:p>
            <a:pPr algn="r" rtl="1"/>
            <a:endParaRPr lang="en-US" b="1" dirty="0"/>
          </a:p>
        </p:txBody>
      </p:sp>
    </p:spTree>
    <p:extLst>
      <p:ext uri="{BB962C8B-B14F-4D97-AF65-F5344CB8AC3E}">
        <p14:creationId xmlns:p14="http://schemas.microsoft.com/office/powerpoint/2010/main" val="652640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i="1" dirty="0" err="1" smtClean="0"/>
              <a:t>Entamoeba</a:t>
            </a:r>
            <a:r>
              <a:rPr lang="en-US" i="1" dirty="0" smtClean="0"/>
              <a:t>  coli</a:t>
            </a:r>
            <a:r>
              <a:rPr lang="en-US" dirty="0" smtClean="0"/>
              <a:t> </a:t>
            </a:r>
          </a:p>
        </p:txBody>
      </p:sp>
      <p:pic>
        <p:nvPicPr>
          <p:cNvPr id="5123" name="Picture 4" descr="cyst coli"/>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4925" y="1600200"/>
            <a:ext cx="4321175" cy="4530725"/>
          </a:xfrm>
          <a:noFill/>
          <a:extLst>
            <a:ext uri="{909E8E84-426E-40DD-AFC4-6F175D3DCCD1}">
              <a14:hiddenFill xmlns:a14="http://schemas.microsoft.com/office/drawing/2010/main">
                <a:solidFill>
                  <a:srgbClr val="FFFFFF"/>
                </a:solidFill>
              </a14:hiddenFill>
            </a:ext>
          </a:extLst>
        </p:spPr>
      </p:pic>
      <p:pic>
        <p:nvPicPr>
          <p:cNvPr id="5124" name="Picture 5" descr="coli trophozo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3738" y="1628775"/>
            <a:ext cx="446087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6"/>
          <p:cNvSpPr txBox="1">
            <a:spLocks noChangeArrowheads="1"/>
          </p:cNvSpPr>
          <p:nvPr/>
        </p:nvSpPr>
        <p:spPr bwMode="auto">
          <a:xfrm>
            <a:off x="5313363" y="6027738"/>
            <a:ext cx="2571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charset="0"/>
              </a:defRPr>
            </a:lvl9pPr>
          </a:lstStyle>
          <a:p>
            <a:pPr algn="r" rtl="1" eaLnBrk="1" fontAlgn="base" hangingPunct="1">
              <a:spcBef>
                <a:spcPct val="0"/>
              </a:spcBef>
              <a:spcAft>
                <a:spcPct val="0"/>
              </a:spcAft>
            </a:pPr>
            <a:r>
              <a:rPr lang="en-US" sz="3600" b="1" smtClean="0">
                <a:solidFill>
                  <a:srgbClr val="FFFFFF"/>
                </a:solidFill>
              </a:rPr>
              <a:t>Trophozoite</a:t>
            </a:r>
          </a:p>
        </p:txBody>
      </p:sp>
      <p:sp>
        <p:nvSpPr>
          <p:cNvPr id="5126" name="Text Box 7"/>
          <p:cNvSpPr txBox="1">
            <a:spLocks noChangeArrowheads="1"/>
          </p:cNvSpPr>
          <p:nvPr/>
        </p:nvSpPr>
        <p:spPr bwMode="auto">
          <a:xfrm>
            <a:off x="1581150" y="6086475"/>
            <a:ext cx="974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charset="0"/>
              </a:defRPr>
            </a:lvl9pPr>
          </a:lstStyle>
          <a:p>
            <a:pPr algn="r" rtl="1" eaLnBrk="1" fontAlgn="base" hangingPunct="1">
              <a:spcBef>
                <a:spcPct val="0"/>
              </a:spcBef>
              <a:spcAft>
                <a:spcPct val="0"/>
              </a:spcAft>
            </a:pPr>
            <a:r>
              <a:rPr lang="en-US" sz="3200" b="1" smtClean="0">
                <a:solidFill>
                  <a:srgbClr val="FFFFFF"/>
                </a:solidFill>
              </a:rPr>
              <a:t>Cyst</a:t>
            </a:r>
          </a:p>
        </p:txBody>
      </p:sp>
    </p:spTree>
    <p:extLst>
      <p:ext uri="{BB962C8B-B14F-4D97-AF65-F5344CB8AC3E}">
        <p14:creationId xmlns:p14="http://schemas.microsoft.com/office/powerpoint/2010/main" val="686347992"/>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71600" y="274638"/>
            <a:ext cx="7498080" cy="1143000"/>
          </a:xfrm>
        </p:spPr>
        <p:txBody>
          <a:bodyPr>
            <a:normAutofit fontScale="90000"/>
          </a:bodyPr>
          <a:lstStyle/>
          <a:p>
            <a:pPr algn="ctr"/>
            <a:r>
              <a:rPr lang="ar-IQ" b="1" dirty="0" smtClean="0">
                <a:solidFill>
                  <a:srgbClr val="FF0000"/>
                </a:solidFill>
                <a:latin typeface="Times New Roman"/>
                <a:ea typeface="Times New Roman"/>
              </a:rPr>
              <a:t> </a:t>
            </a:r>
            <a:r>
              <a:rPr lang="en-US" b="1" i="1" dirty="0" err="1">
                <a:solidFill>
                  <a:srgbClr val="FF0000"/>
                </a:solidFill>
                <a:latin typeface="Times New Roman"/>
                <a:ea typeface="Times New Roman"/>
              </a:rPr>
              <a:t>Endolimax</a:t>
            </a:r>
            <a:r>
              <a:rPr lang="en-US" b="1" i="1" dirty="0">
                <a:solidFill>
                  <a:srgbClr val="FF0000"/>
                </a:solidFill>
                <a:latin typeface="Times New Roman"/>
                <a:ea typeface="Times New Roman"/>
              </a:rPr>
              <a:t> nana</a:t>
            </a:r>
            <a:r>
              <a:rPr lang="en-US" b="1" dirty="0">
                <a:solidFill>
                  <a:srgbClr val="FF0000"/>
                </a:solidFill>
                <a:latin typeface="Times New Roman"/>
                <a:ea typeface="Times New Roman"/>
              </a:rPr>
              <a:t> </a:t>
            </a:r>
            <a:r>
              <a:rPr lang="ar-IQ" b="1" dirty="0">
                <a:solidFill>
                  <a:srgbClr val="FF0000"/>
                </a:solidFill>
                <a:latin typeface="Times New Roman"/>
                <a:ea typeface="Times New Roman"/>
              </a:rPr>
              <a:t>(</a:t>
            </a:r>
            <a:r>
              <a:rPr lang="ar-IQ" b="1" dirty="0" err="1">
                <a:solidFill>
                  <a:srgbClr val="FF0000"/>
                </a:solidFill>
                <a:latin typeface="Times New Roman"/>
                <a:ea typeface="Times New Roman"/>
              </a:rPr>
              <a:t>الونيدة</a:t>
            </a:r>
            <a:r>
              <a:rPr lang="ar-IQ" b="1" dirty="0">
                <a:solidFill>
                  <a:srgbClr val="FF0000"/>
                </a:solidFill>
                <a:latin typeface="Times New Roman"/>
                <a:ea typeface="Times New Roman"/>
              </a:rPr>
              <a:t> القزمة)</a:t>
            </a:r>
            <a:r>
              <a:rPr lang="en-US" sz="4000" dirty="0">
                <a:solidFill>
                  <a:srgbClr val="FF0000"/>
                </a:solidFill>
                <a:latin typeface="Times New Roman"/>
                <a:ea typeface="Times New Roman"/>
              </a:rPr>
              <a:t/>
            </a:r>
            <a:br>
              <a:rPr lang="en-US" sz="4000" dirty="0">
                <a:solidFill>
                  <a:srgbClr val="FF0000"/>
                </a:solidFill>
                <a:latin typeface="Times New Roman"/>
                <a:ea typeface="Times New Roman"/>
              </a:rPr>
            </a:br>
            <a:endParaRPr lang="en-US" dirty="0">
              <a:solidFill>
                <a:srgbClr val="FF0000"/>
              </a:solidFill>
            </a:endParaRPr>
          </a:p>
        </p:txBody>
      </p:sp>
      <p:sp>
        <p:nvSpPr>
          <p:cNvPr id="3" name="عنصر نائب للمحتوى 2"/>
          <p:cNvSpPr>
            <a:spLocks noGrp="1"/>
          </p:cNvSpPr>
          <p:nvPr>
            <p:ph idx="1"/>
          </p:nvPr>
        </p:nvSpPr>
        <p:spPr/>
        <p:txBody>
          <a:bodyPr>
            <a:normAutofit fontScale="85000" lnSpcReduction="20000"/>
          </a:bodyPr>
          <a:lstStyle/>
          <a:p>
            <a:pPr marL="16510" algn="justLow" rtl="1">
              <a:spcAft>
                <a:spcPts val="0"/>
              </a:spcAft>
            </a:pPr>
            <a:r>
              <a:rPr lang="ar-IQ" dirty="0" smtClean="0">
                <a:latin typeface="Times New Roman"/>
                <a:ea typeface="Times New Roman"/>
              </a:rPr>
              <a:t>-</a:t>
            </a:r>
            <a:r>
              <a:rPr lang="ar-IQ" dirty="0">
                <a:latin typeface="Times New Roman"/>
                <a:ea typeface="Times New Roman"/>
              </a:rPr>
              <a:t>صغيرة الحجم يبلغ قطر</a:t>
            </a:r>
            <a:r>
              <a:rPr lang="ar-IQ" dirty="0">
                <a:solidFill>
                  <a:srgbClr val="FF0000"/>
                </a:solidFill>
                <a:latin typeface="Times New Roman"/>
                <a:ea typeface="Times New Roman"/>
              </a:rPr>
              <a:t> الطور </a:t>
            </a:r>
            <a:r>
              <a:rPr lang="ar-IQ" dirty="0" err="1" smtClean="0">
                <a:solidFill>
                  <a:srgbClr val="FF0000"/>
                </a:solidFill>
                <a:latin typeface="Times New Roman"/>
                <a:ea typeface="Times New Roman"/>
              </a:rPr>
              <a:t>المتغذي</a:t>
            </a:r>
            <a:r>
              <a:rPr lang="ar-IQ" dirty="0" smtClean="0">
                <a:solidFill>
                  <a:srgbClr val="FF0000"/>
                </a:solidFill>
                <a:latin typeface="Times New Roman"/>
                <a:ea typeface="Times New Roman"/>
              </a:rPr>
              <a:t> </a:t>
            </a:r>
            <a:r>
              <a:rPr lang="ar-IQ" dirty="0" smtClean="0">
                <a:latin typeface="Times New Roman"/>
                <a:ea typeface="Times New Roman"/>
              </a:rPr>
              <a:t>1-12 </a:t>
            </a:r>
            <a:r>
              <a:rPr lang="ar-IQ" dirty="0" err="1" smtClean="0">
                <a:latin typeface="Times New Roman"/>
                <a:ea typeface="Times New Roman"/>
              </a:rPr>
              <a:t>مايكروميتر</a:t>
            </a:r>
            <a:r>
              <a:rPr lang="ar-IQ" dirty="0" smtClean="0">
                <a:latin typeface="Times New Roman"/>
                <a:ea typeface="Times New Roman"/>
              </a:rPr>
              <a:t> النواة </a:t>
            </a:r>
            <a:r>
              <a:rPr lang="ar-IQ" dirty="0">
                <a:latin typeface="Times New Roman"/>
                <a:ea typeface="Times New Roman"/>
              </a:rPr>
              <a:t>كروية </a:t>
            </a:r>
            <a:r>
              <a:rPr lang="ar-IQ" dirty="0" err="1">
                <a:latin typeface="Times New Roman"/>
                <a:ea typeface="Times New Roman"/>
              </a:rPr>
              <a:t>او</a:t>
            </a:r>
            <a:r>
              <a:rPr lang="ar-IQ" dirty="0">
                <a:latin typeface="Times New Roman"/>
                <a:ea typeface="Times New Roman"/>
              </a:rPr>
              <a:t> شبه كروية محاطة </a:t>
            </a:r>
            <a:r>
              <a:rPr lang="ar-IQ" dirty="0" smtClean="0">
                <a:latin typeface="Times New Roman"/>
                <a:ea typeface="Times New Roman"/>
              </a:rPr>
              <a:t>بغشاء </a:t>
            </a:r>
            <a:r>
              <a:rPr lang="ar-IQ" dirty="0" err="1" smtClean="0">
                <a:latin typeface="Times New Roman"/>
                <a:ea typeface="Times New Roman"/>
              </a:rPr>
              <a:t>احيانا</a:t>
            </a:r>
            <a:r>
              <a:rPr lang="ar-IQ" dirty="0" smtClean="0">
                <a:latin typeface="Times New Roman"/>
                <a:ea typeface="Times New Roman"/>
              </a:rPr>
              <a:t> تنعدم  فيه الحبيبات </a:t>
            </a:r>
            <a:r>
              <a:rPr lang="ar-IQ" dirty="0" err="1" smtClean="0">
                <a:latin typeface="Times New Roman"/>
                <a:ea typeface="Times New Roman"/>
              </a:rPr>
              <a:t>الكروماتينية</a:t>
            </a:r>
            <a:r>
              <a:rPr lang="ar-IQ" dirty="0" smtClean="0">
                <a:latin typeface="Times New Roman"/>
                <a:ea typeface="Times New Roman"/>
              </a:rPr>
              <a:t> </a:t>
            </a:r>
            <a:r>
              <a:rPr lang="ar-IQ" dirty="0" err="1" smtClean="0">
                <a:latin typeface="Times New Roman"/>
                <a:ea typeface="Times New Roman"/>
              </a:rPr>
              <a:t>والكاريوسوم</a:t>
            </a:r>
            <a:r>
              <a:rPr lang="ar-IQ" dirty="0" smtClean="0">
                <a:latin typeface="Times New Roman"/>
                <a:ea typeface="Times New Roman"/>
              </a:rPr>
              <a:t> غير مركزي الموقع.</a:t>
            </a:r>
            <a:endParaRPr lang="en-US" sz="2800" dirty="0">
              <a:latin typeface="Times New Roman"/>
              <a:ea typeface="Times New Roman"/>
            </a:endParaRPr>
          </a:p>
          <a:p>
            <a:pPr marL="342900" lvl="0" indent="-342900" algn="justLow" rtl="1">
              <a:spcAft>
                <a:spcPts val="0"/>
              </a:spcAft>
              <a:buFont typeface="Times New Roman"/>
              <a:buChar char="-"/>
            </a:pPr>
            <a:r>
              <a:rPr lang="ar-IQ" dirty="0">
                <a:solidFill>
                  <a:srgbClr val="FF0000"/>
                </a:solidFill>
                <a:latin typeface="Times New Roman"/>
                <a:ea typeface="Times New Roman"/>
                <a:cs typeface="Simplified Arabic"/>
              </a:rPr>
              <a:t>تعيش</a:t>
            </a:r>
            <a:r>
              <a:rPr lang="ar-IQ" dirty="0">
                <a:latin typeface="Times New Roman"/>
                <a:ea typeface="Times New Roman"/>
                <a:cs typeface="Simplified Arabic"/>
              </a:rPr>
              <a:t> في تجويف </a:t>
            </a:r>
            <a:r>
              <a:rPr lang="en-US" dirty="0">
                <a:latin typeface="Times New Roman"/>
                <a:ea typeface="Times New Roman"/>
                <a:cs typeface="Simplified Arabic"/>
              </a:rPr>
              <a:t>Lumen</a:t>
            </a:r>
            <a:r>
              <a:rPr lang="ar-IQ" dirty="0">
                <a:latin typeface="Times New Roman"/>
                <a:ea typeface="Times New Roman"/>
                <a:cs typeface="Simplified Arabic"/>
              </a:rPr>
              <a:t> </a:t>
            </a:r>
            <a:r>
              <a:rPr lang="ar-IQ" dirty="0" err="1">
                <a:latin typeface="Times New Roman"/>
                <a:ea typeface="Times New Roman"/>
                <a:cs typeface="Simplified Arabic"/>
              </a:rPr>
              <a:t>الامعاء</a:t>
            </a:r>
            <a:r>
              <a:rPr lang="ar-IQ" dirty="0">
                <a:latin typeface="Times New Roman"/>
                <a:ea typeface="Times New Roman"/>
                <a:cs typeface="Simplified Arabic"/>
              </a:rPr>
              <a:t> الغليظة ولاسيما </a:t>
            </a:r>
            <a:r>
              <a:rPr lang="ar-IQ" dirty="0" err="1">
                <a:latin typeface="Times New Roman"/>
                <a:ea typeface="Times New Roman"/>
                <a:cs typeface="Simplified Arabic"/>
              </a:rPr>
              <a:t>الاعور</a:t>
            </a:r>
            <a:r>
              <a:rPr lang="ar-IQ" dirty="0">
                <a:latin typeface="Times New Roman"/>
                <a:ea typeface="Times New Roman"/>
                <a:cs typeface="Simplified Arabic"/>
              </a:rPr>
              <a:t> </a:t>
            </a:r>
            <a:r>
              <a:rPr lang="en-US" dirty="0">
                <a:latin typeface="Times New Roman"/>
                <a:ea typeface="Times New Roman"/>
                <a:cs typeface="Simplified Arabic"/>
              </a:rPr>
              <a:t>Cecum</a:t>
            </a:r>
            <a:r>
              <a:rPr lang="ar-IQ" dirty="0">
                <a:latin typeface="Times New Roman"/>
                <a:ea typeface="Times New Roman"/>
                <a:cs typeface="Simplified Arabic"/>
              </a:rPr>
              <a:t> وتتغذى على </a:t>
            </a:r>
            <a:r>
              <a:rPr lang="ar-IQ" dirty="0" smtClean="0">
                <a:latin typeface="Times New Roman"/>
                <a:ea typeface="Times New Roman"/>
                <a:cs typeface="Simplified Arabic"/>
              </a:rPr>
              <a:t>البكتريا وتتحرك حركة بطيئة.</a:t>
            </a:r>
            <a:endParaRPr lang="en-US" sz="2800" dirty="0">
              <a:latin typeface="Times New Roman"/>
              <a:ea typeface="Times New Roman"/>
              <a:cs typeface="Simplified Arabic"/>
            </a:endParaRPr>
          </a:p>
          <a:p>
            <a:pPr marL="342900" lvl="0" indent="-342900" algn="justLow" rtl="1">
              <a:spcAft>
                <a:spcPts val="0"/>
              </a:spcAft>
              <a:buFont typeface="Times New Roman"/>
              <a:buChar char="-"/>
            </a:pPr>
            <a:r>
              <a:rPr lang="ar-IQ" dirty="0">
                <a:solidFill>
                  <a:srgbClr val="FF0000"/>
                </a:solidFill>
                <a:latin typeface="Times New Roman"/>
                <a:ea typeface="Times New Roman"/>
                <a:cs typeface="Simplified Arabic"/>
              </a:rPr>
              <a:t>الكيس</a:t>
            </a:r>
            <a:r>
              <a:rPr lang="ar-IQ" dirty="0">
                <a:latin typeface="Times New Roman"/>
                <a:ea typeface="Times New Roman"/>
                <a:cs typeface="Simplified Arabic"/>
              </a:rPr>
              <a:t> </a:t>
            </a:r>
            <a:r>
              <a:rPr lang="ar-IQ" dirty="0" smtClean="0">
                <a:latin typeface="Times New Roman"/>
                <a:ea typeface="Times New Roman"/>
                <a:cs typeface="Simplified Arabic"/>
              </a:rPr>
              <a:t>حاوي </a:t>
            </a:r>
            <a:r>
              <a:rPr lang="ar-IQ" dirty="0">
                <a:latin typeface="Times New Roman"/>
                <a:ea typeface="Times New Roman"/>
                <a:cs typeface="Simplified Arabic"/>
              </a:rPr>
              <a:t>على أربع </a:t>
            </a:r>
            <a:r>
              <a:rPr lang="ar-IQ" dirty="0" err="1" smtClean="0">
                <a:latin typeface="Times New Roman"/>
                <a:ea typeface="Times New Roman"/>
                <a:cs typeface="Simplified Arabic"/>
              </a:rPr>
              <a:t>انوية</a:t>
            </a:r>
            <a:r>
              <a:rPr lang="ar-IQ" dirty="0" smtClean="0">
                <a:latin typeface="Times New Roman"/>
                <a:ea typeface="Times New Roman"/>
                <a:cs typeface="Simplified Arabic"/>
              </a:rPr>
              <a:t> تقع في احد </a:t>
            </a:r>
            <a:r>
              <a:rPr lang="ar-IQ" dirty="0" err="1" smtClean="0">
                <a:latin typeface="Times New Roman"/>
                <a:ea typeface="Times New Roman"/>
                <a:cs typeface="Simplified Arabic"/>
              </a:rPr>
              <a:t>الاقطاب</a:t>
            </a:r>
            <a:r>
              <a:rPr lang="ar-IQ" dirty="0" smtClean="0">
                <a:latin typeface="Times New Roman"/>
                <a:ea typeface="Times New Roman"/>
                <a:cs typeface="Simplified Arabic"/>
              </a:rPr>
              <a:t>.</a:t>
            </a:r>
            <a:endParaRPr lang="en-US" sz="2800" dirty="0">
              <a:latin typeface="Times New Roman"/>
              <a:ea typeface="Times New Roman"/>
              <a:cs typeface="Simplified Arabic"/>
            </a:endParaRPr>
          </a:p>
          <a:p>
            <a:pPr marL="16510" algn="justLow" rtl="1">
              <a:spcAft>
                <a:spcPts val="0"/>
              </a:spcAft>
            </a:pPr>
            <a:r>
              <a:rPr lang="ar-IQ" dirty="0">
                <a:latin typeface="Times New Roman"/>
                <a:ea typeface="Times New Roman"/>
              </a:rPr>
              <a:t>-</a:t>
            </a:r>
            <a:r>
              <a:rPr lang="ar-IQ" dirty="0">
                <a:solidFill>
                  <a:srgbClr val="FF0000"/>
                </a:solidFill>
                <a:latin typeface="Times New Roman"/>
                <a:ea typeface="Times New Roman"/>
              </a:rPr>
              <a:t>الوبائية: </a:t>
            </a:r>
            <a:r>
              <a:rPr lang="ar-IQ" dirty="0">
                <a:latin typeface="Times New Roman"/>
                <a:ea typeface="Times New Roman"/>
              </a:rPr>
              <a:t>يصاب </a:t>
            </a:r>
            <a:r>
              <a:rPr lang="ar-IQ" dirty="0" err="1">
                <a:latin typeface="Times New Roman"/>
                <a:ea typeface="Times New Roman"/>
              </a:rPr>
              <a:t>الانسان</a:t>
            </a:r>
            <a:r>
              <a:rPr lang="ar-IQ" dirty="0">
                <a:latin typeface="Times New Roman"/>
                <a:ea typeface="Times New Roman"/>
              </a:rPr>
              <a:t> عند تناول </a:t>
            </a:r>
            <a:r>
              <a:rPr lang="ar-IQ" dirty="0" err="1">
                <a:latin typeface="Times New Roman"/>
                <a:ea typeface="Times New Roman"/>
              </a:rPr>
              <a:t>للادوار</a:t>
            </a:r>
            <a:r>
              <a:rPr lang="ar-IQ" dirty="0">
                <a:latin typeface="Times New Roman"/>
                <a:ea typeface="Times New Roman"/>
              </a:rPr>
              <a:t> </a:t>
            </a:r>
            <a:r>
              <a:rPr lang="ar-IQ" dirty="0" err="1">
                <a:latin typeface="Times New Roman"/>
                <a:ea typeface="Times New Roman"/>
              </a:rPr>
              <a:t>المتكيسة</a:t>
            </a:r>
            <a:r>
              <a:rPr lang="ar-IQ" dirty="0">
                <a:latin typeface="Times New Roman"/>
                <a:ea typeface="Times New Roman"/>
              </a:rPr>
              <a:t> الناضجة الحية في الطعام والشراب الملوث بالغائط.</a:t>
            </a:r>
            <a:endParaRPr lang="en-US" sz="2800" dirty="0">
              <a:latin typeface="Times New Roman"/>
              <a:ea typeface="Times New Roman"/>
            </a:endParaRPr>
          </a:p>
          <a:p>
            <a:pPr marL="16510" algn="justLow" rtl="1">
              <a:spcAft>
                <a:spcPts val="0"/>
              </a:spcAft>
            </a:pPr>
            <a:r>
              <a:rPr lang="ar-IQ" dirty="0">
                <a:latin typeface="Times New Roman"/>
                <a:ea typeface="Times New Roman"/>
              </a:rPr>
              <a:t>-</a:t>
            </a:r>
            <a:r>
              <a:rPr lang="ar-IQ" dirty="0">
                <a:solidFill>
                  <a:srgbClr val="FF0000"/>
                </a:solidFill>
                <a:latin typeface="Times New Roman"/>
                <a:ea typeface="Times New Roman"/>
              </a:rPr>
              <a:t>التشخيص: </a:t>
            </a:r>
            <a:r>
              <a:rPr lang="ar-IQ" dirty="0">
                <a:latin typeface="Times New Roman"/>
                <a:ea typeface="Times New Roman"/>
              </a:rPr>
              <a:t>وجود </a:t>
            </a:r>
            <a:r>
              <a:rPr lang="ar-IQ" dirty="0" err="1">
                <a:latin typeface="Times New Roman"/>
                <a:ea typeface="Times New Roman"/>
              </a:rPr>
              <a:t>الاكياس</a:t>
            </a:r>
            <a:r>
              <a:rPr lang="ar-IQ" dirty="0">
                <a:latin typeface="Times New Roman"/>
                <a:ea typeface="Times New Roman"/>
              </a:rPr>
              <a:t> البيضوية </a:t>
            </a:r>
            <a:r>
              <a:rPr lang="ar-IQ" dirty="0" smtClean="0">
                <a:latin typeface="Times New Roman"/>
                <a:ea typeface="Times New Roman"/>
              </a:rPr>
              <a:t>الناضجة </a:t>
            </a:r>
            <a:r>
              <a:rPr lang="ar-IQ" dirty="0" err="1" smtClean="0">
                <a:latin typeface="Times New Roman"/>
                <a:ea typeface="Times New Roman"/>
              </a:rPr>
              <a:t>او</a:t>
            </a:r>
            <a:r>
              <a:rPr lang="ar-IQ" dirty="0" smtClean="0">
                <a:latin typeface="Times New Roman"/>
                <a:ea typeface="Times New Roman"/>
              </a:rPr>
              <a:t> </a:t>
            </a:r>
            <a:r>
              <a:rPr lang="ar-IQ" dirty="0" err="1" smtClean="0">
                <a:latin typeface="Times New Roman"/>
                <a:ea typeface="Times New Roman"/>
              </a:rPr>
              <a:t>المتغذي</a:t>
            </a:r>
            <a:r>
              <a:rPr lang="ar-IQ" dirty="0" smtClean="0">
                <a:latin typeface="Times New Roman"/>
                <a:ea typeface="Times New Roman"/>
              </a:rPr>
              <a:t> </a:t>
            </a:r>
            <a:r>
              <a:rPr lang="ar-IQ" dirty="0">
                <a:latin typeface="Times New Roman"/>
                <a:ea typeface="Times New Roman"/>
              </a:rPr>
              <a:t>في الغائط.</a:t>
            </a:r>
            <a:endParaRPr lang="en-US" sz="2800" dirty="0">
              <a:latin typeface="Times New Roman"/>
              <a:ea typeface="Times New Roman"/>
            </a:endParaRPr>
          </a:p>
          <a:p>
            <a:pPr marL="16510" algn="justLow" rtl="1">
              <a:spcAft>
                <a:spcPts val="0"/>
              </a:spcAft>
            </a:pPr>
            <a:r>
              <a:rPr lang="ar-IQ" dirty="0">
                <a:latin typeface="Times New Roman"/>
                <a:ea typeface="Times New Roman"/>
              </a:rPr>
              <a:t>-</a:t>
            </a:r>
            <a:r>
              <a:rPr lang="ar-IQ" dirty="0">
                <a:solidFill>
                  <a:srgbClr val="FF0000"/>
                </a:solidFill>
                <a:latin typeface="Times New Roman"/>
                <a:ea typeface="Times New Roman"/>
              </a:rPr>
              <a:t>الوقاية: </a:t>
            </a:r>
            <a:r>
              <a:rPr lang="ar-IQ" dirty="0">
                <a:latin typeface="Times New Roman"/>
                <a:ea typeface="Times New Roman"/>
              </a:rPr>
              <a:t>لا تحتاج علاج والاعتماد يكون على اتباع قواعد النظافة الشخصية.</a:t>
            </a:r>
            <a:endParaRPr lang="en-US" sz="2800" dirty="0">
              <a:latin typeface="Times New Roman"/>
              <a:ea typeface="Times New Roman"/>
            </a:endParaRPr>
          </a:p>
          <a:p>
            <a:pPr algn="r" rtl="1"/>
            <a:endParaRPr lang="en-US" dirty="0"/>
          </a:p>
        </p:txBody>
      </p:sp>
    </p:spTree>
    <p:extLst>
      <p:ext uri="{BB962C8B-B14F-4D97-AF65-F5344CB8AC3E}">
        <p14:creationId xmlns:p14="http://schemas.microsoft.com/office/powerpoint/2010/main" val="3773227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i="1" dirty="0" err="1" smtClean="0"/>
              <a:t>Endolimax</a:t>
            </a:r>
            <a:r>
              <a:rPr lang="en-US" i="1" dirty="0" smtClean="0"/>
              <a:t> nana</a:t>
            </a:r>
            <a:r>
              <a:rPr lang="en-US" dirty="0" smtClean="0"/>
              <a:t> </a:t>
            </a:r>
          </a:p>
        </p:txBody>
      </p:sp>
      <p:pic>
        <p:nvPicPr>
          <p:cNvPr id="7171" name="Picture 5" descr="FIGendolimax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700213"/>
            <a:ext cx="3959225"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7" descr="FIGendolimax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700213"/>
            <a:ext cx="4103688"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8"/>
          <p:cNvSpPr txBox="1">
            <a:spLocks noChangeArrowheads="1"/>
          </p:cNvSpPr>
          <p:nvPr/>
        </p:nvSpPr>
        <p:spPr bwMode="auto">
          <a:xfrm>
            <a:off x="1042988" y="5949950"/>
            <a:ext cx="2571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charset="0"/>
              </a:defRPr>
            </a:lvl9pPr>
          </a:lstStyle>
          <a:p>
            <a:pPr algn="r" rtl="1" eaLnBrk="1" fontAlgn="base" hangingPunct="1">
              <a:spcBef>
                <a:spcPct val="0"/>
              </a:spcBef>
              <a:spcAft>
                <a:spcPct val="0"/>
              </a:spcAft>
            </a:pPr>
            <a:r>
              <a:rPr lang="en-US" sz="3600" b="1" smtClean="0">
                <a:solidFill>
                  <a:srgbClr val="FFFFFF"/>
                </a:solidFill>
              </a:rPr>
              <a:t>Trophozoite</a:t>
            </a:r>
          </a:p>
        </p:txBody>
      </p:sp>
      <p:sp>
        <p:nvSpPr>
          <p:cNvPr id="7174" name="Text Box 9"/>
          <p:cNvSpPr txBox="1">
            <a:spLocks noChangeArrowheads="1"/>
          </p:cNvSpPr>
          <p:nvPr/>
        </p:nvSpPr>
        <p:spPr bwMode="auto">
          <a:xfrm>
            <a:off x="6189663" y="5949950"/>
            <a:ext cx="974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charset="0"/>
              </a:defRPr>
            </a:lvl9pPr>
          </a:lstStyle>
          <a:p>
            <a:pPr algn="r" rtl="1" eaLnBrk="1" fontAlgn="base" hangingPunct="1">
              <a:spcBef>
                <a:spcPct val="0"/>
              </a:spcBef>
              <a:spcAft>
                <a:spcPct val="0"/>
              </a:spcAft>
            </a:pPr>
            <a:r>
              <a:rPr lang="en-US" sz="3200" b="1" smtClean="0">
                <a:solidFill>
                  <a:srgbClr val="FFFFFF"/>
                </a:solidFill>
              </a:rPr>
              <a:t>Cyst</a:t>
            </a:r>
          </a:p>
        </p:txBody>
      </p:sp>
    </p:spTree>
    <p:extLst>
      <p:ext uri="{BB962C8B-B14F-4D97-AF65-F5344CB8AC3E}">
        <p14:creationId xmlns:p14="http://schemas.microsoft.com/office/powerpoint/2010/main" val="3693699958"/>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341784"/>
            <a:ext cx="7498080" cy="1143000"/>
          </a:xfrm>
        </p:spPr>
        <p:txBody>
          <a:bodyPr>
            <a:normAutofit fontScale="90000"/>
          </a:bodyPr>
          <a:lstStyle/>
          <a:p>
            <a:pPr algn="ctr" rtl="1"/>
            <a:r>
              <a:rPr lang="ar-IQ" b="1" dirty="0" smtClean="0">
                <a:solidFill>
                  <a:srgbClr val="FF0000"/>
                </a:solidFill>
                <a:latin typeface="Times New Roman"/>
                <a:ea typeface="Times New Roman"/>
              </a:rPr>
              <a:t> (</a:t>
            </a:r>
            <a:r>
              <a:rPr lang="ar-IQ" b="1" dirty="0">
                <a:solidFill>
                  <a:srgbClr val="FF0000"/>
                </a:solidFill>
                <a:latin typeface="Times New Roman"/>
                <a:ea typeface="Times New Roman"/>
              </a:rPr>
              <a:t>المتحولة </a:t>
            </a:r>
            <a:r>
              <a:rPr lang="ar-IQ" b="1" dirty="0" err="1" smtClean="0">
                <a:solidFill>
                  <a:srgbClr val="FF0000"/>
                </a:solidFill>
                <a:latin typeface="Times New Roman"/>
                <a:ea typeface="Times New Roman"/>
              </a:rPr>
              <a:t>اليودية</a:t>
            </a:r>
            <a:r>
              <a:rPr lang="ar-IQ" b="1" dirty="0" smtClean="0">
                <a:solidFill>
                  <a:srgbClr val="FF0000"/>
                </a:solidFill>
                <a:latin typeface="Times New Roman"/>
                <a:ea typeface="Times New Roman"/>
              </a:rPr>
              <a:t> </a:t>
            </a:r>
            <a:r>
              <a:rPr lang="ar-IQ" b="1" dirty="0" err="1">
                <a:solidFill>
                  <a:srgbClr val="FF0000"/>
                </a:solidFill>
                <a:latin typeface="Times New Roman"/>
                <a:ea typeface="Times New Roman"/>
              </a:rPr>
              <a:t>البوتشلية</a:t>
            </a:r>
            <a:r>
              <a:rPr lang="ar-IQ" b="1" dirty="0" smtClean="0">
                <a:solidFill>
                  <a:srgbClr val="FF0000"/>
                </a:solidFill>
                <a:latin typeface="Times New Roman"/>
                <a:ea typeface="Times New Roman"/>
              </a:rPr>
              <a:t>)</a:t>
            </a:r>
            <a:br>
              <a:rPr lang="ar-IQ" b="1" dirty="0" smtClean="0">
                <a:solidFill>
                  <a:srgbClr val="FF0000"/>
                </a:solidFill>
                <a:latin typeface="Times New Roman"/>
                <a:ea typeface="Times New Roman"/>
              </a:rPr>
            </a:br>
            <a:r>
              <a:rPr lang="ar-IQ" b="1" dirty="0" smtClean="0">
                <a:solidFill>
                  <a:srgbClr val="FF0000"/>
                </a:solidFill>
                <a:latin typeface="Times New Roman"/>
                <a:ea typeface="Times New Roman"/>
              </a:rPr>
              <a:t> </a:t>
            </a:r>
            <a:r>
              <a:rPr lang="en-US" b="1" i="1" dirty="0" err="1">
                <a:solidFill>
                  <a:srgbClr val="FF0000"/>
                </a:solidFill>
                <a:latin typeface="Times New Roman"/>
                <a:ea typeface="Times New Roman"/>
              </a:rPr>
              <a:t>Iodamoeba</a:t>
            </a:r>
            <a:r>
              <a:rPr lang="en-US" b="1" i="1" dirty="0">
                <a:solidFill>
                  <a:srgbClr val="FF0000"/>
                </a:solidFill>
                <a:latin typeface="Times New Roman"/>
                <a:ea typeface="Times New Roman"/>
              </a:rPr>
              <a:t> </a:t>
            </a:r>
            <a:r>
              <a:rPr lang="en-US" b="1" i="1" dirty="0" err="1">
                <a:solidFill>
                  <a:srgbClr val="FF0000"/>
                </a:solidFill>
                <a:latin typeface="Times New Roman"/>
                <a:ea typeface="Times New Roman"/>
              </a:rPr>
              <a:t>butschlii</a:t>
            </a:r>
            <a:r>
              <a:rPr lang="ar-IQ" b="1" dirty="0">
                <a:solidFill>
                  <a:srgbClr val="FF0000"/>
                </a:solidFill>
                <a:latin typeface="Times New Roman"/>
                <a:ea typeface="Times New Roman"/>
              </a:rPr>
              <a:t>  </a:t>
            </a:r>
            <a:r>
              <a:rPr lang="en-US" sz="4000" dirty="0">
                <a:solidFill>
                  <a:srgbClr val="FF0000"/>
                </a:solidFill>
                <a:latin typeface="Times New Roman"/>
                <a:ea typeface="Times New Roman"/>
              </a:rPr>
              <a:t/>
            </a:r>
            <a:br>
              <a:rPr lang="en-US" sz="4000" dirty="0">
                <a:solidFill>
                  <a:srgbClr val="FF0000"/>
                </a:solidFill>
                <a:latin typeface="Times New Roman"/>
                <a:ea typeface="Times New Roman"/>
              </a:rPr>
            </a:br>
            <a:endParaRPr lang="en-US" dirty="0">
              <a:solidFill>
                <a:srgbClr val="FF0000"/>
              </a:solidFill>
            </a:endParaRPr>
          </a:p>
        </p:txBody>
      </p:sp>
      <p:sp>
        <p:nvSpPr>
          <p:cNvPr id="3" name="عنصر نائب للمحتوى 2"/>
          <p:cNvSpPr>
            <a:spLocks noGrp="1"/>
          </p:cNvSpPr>
          <p:nvPr>
            <p:ph idx="1"/>
          </p:nvPr>
        </p:nvSpPr>
        <p:spPr>
          <a:xfrm>
            <a:off x="174816" y="1196752"/>
            <a:ext cx="8933688" cy="3672408"/>
          </a:xfrm>
        </p:spPr>
        <p:txBody>
          <a:bodyPr>
            <a:noAutofit/>
          </a:bodyPr>
          <a:lstStyle/>
          <a:p>
            <a:pPr algn="justLow" rtl="1">
              <a:spcAft>
                <a:spcPts val="0"/>
              </a:spcAft>
            </a:pPr>
            <a:r>
              <a:rPr lang="ar-IQ" sz="2400" dirty="0" smtClean="0">
                <a:solidFill>
                  <a:srgbClr val="FF0000"/>
                </a:solidFill>
                <a:latin typeface="Times New Roman"/>
                <a:ea typeface="Times New Roman"/>
              </a:rPr>
              <a:t>-غير مرضية </a:t>
            </a:r>
            <a:r>
              <a:rPr lang="ar-IQ" sz="2400" dirty="0" smtClean="0">
                <a:latin typeface="Times New Roman"/>
                <a:ea typeface="Times New Roman"/>
              </a:rPr>
              <a:t>موجودة في جميع </a:t>
            </a:r>
            <a:r>
              <a:rPr lang="ar-IQ" sz="2400" dirty="0" err="1" smtClean="0">
                <a:latin typeface="Times New Roman"/>
                <a:ea typeface="Times New Roman"/>
              </a:rPr>
              <a:t>انحاء</a:t>
            </a:r>
            <a:r>
              <a:rPr lang="ar-IQ" sz="2400" dirty="0" smtClean="0">
                <a:latin typeface="Times New Roman"/>
                <a:ea typeface="Times New Roman"/>
              </a:rPr>
              <a:t> العالم </a:t>
            </a:r>
            <a:endParaRPr lang="en-US" sz="2400" dirty="0" smtClean="0">
              <a:latin typeface="Times New Roman"/>
              <a:ea typeface="Times New Roman"/>
            </a:endParaRPr>
          </a:p>
          <a:p>
            <a:pPr algn="justLow" rtl="1">
              <a:spcAft>
                <a:spcPts val="0"/>
              </a:spcAft>
            </a:pPr>
            <a:r>
              <a:rPr lang="ar-IQ" sz="2400" dirty="0" smtClean="0">
                <a:latin typeface="Times New Roman"/>
                <a:ea typeface="Times New Roman"/>
              </a:rPr>
              <a:t>- </a:t>
            </a:r>
            <a:r>
              <a:rPr lang="ar-IQ" sz="2400" dirty="0">
                <a:latin typeface="Times New Roman"/>
                <a:ea typeface="Times New Roman"/>
              </a:rPr>
              <a:t>يكون </a:t>
            </a:r>
            <a:r>
              <a:rPr lang="ar-IQ" sz="2400" dirty="0">
                <a:solidFill>
                  <a:srgbClr val="FF0000"/>
                </a:solidFill>
                <a:latin typeface="Times New Roman"/>
                <a:ea typeface="Times New Roman"/>
              </a:rPr>
              <a:t>الطور </a:t>
            </a:r>
            <a:r>
              <a:rPr lang="ar-IQ" sz="2400" dirty="0" err="1">
                <a:solidFill>
                  <a:srgbClr val="FF0000"/>
                </a:solidFill>
                <a:latin typeface="Times New Roman"/>
                <a:ea typeface="Times New Roman"/>
              </a:rPr>
              <a:t>المتغذي</a:t>
            </a:r>
            <a:r>
              <a:rPr lang="ar-IQ" sz="2400" dirty="0">
                <a:solidFill>
                  <a:srgbClr val="FF0000"/>
                </a:solidFill>
                <a:latin typeface="Times New Roman"/>
                <a:ea typeface="Times New Roman"/>
              </a:rPr>
              <a:t> </a:t>
            </a:r>
            <a:r>
              <a:rPr lang="ar-IQ" sz="2400" dirty="0">
                <a:latin typeface="Times New Roman"/>
                <a:ea typeface="Times New Roman"/>
              </a:rPr>
              <a:t>كمثري غير منتظم </a:t>
            </a:r>
            <a:r>
              <a:rPr lang="ar-IQ" sz="2400" dirty="0" err="1">
                <a:latin typeface="Times New Roman"/>
                <a:ea typeface="Times New Roman"/>
              </a:rPr>
              <a:t>او</a:t>
            </a:r>
            <a:r>
              <a:rPr lang="ar-IQ" sz="2400" dirty="0">
                <a:latin typeface="Times New Roman"/>
                <a:ea typeface="Times New Roman"/>
              </a:rPr>
              <a:t> بيضوي </a:t>
            </a:r>
            <a:r>
              <a:rPr lang="en-US" sz="2400" dirty="0">
                <a:latin typeface="Times New Roman"/>
                <a:ea typeface="Times New Roman"/>
              </a:rPr>
              <a:t>Oval or Irregular </a:t>
            </a:r>
            <a:r>
              <a:rPr lang="en-US" sz="2400" dirty="0" err="1">
                <a:latin typeface="Times New Roman"/>
                <a:ea typeface="Times New Roman"/>
              </a:rPr>
              <a:t>pyriform</a:t>
            </a:r>
            <a:r>
              <a:rPr lang="ar-IQ" sz="2400" dirty="0">
                <a:latin typeface="Times New Roman"/>
                <a:ea typeface="Times New Roman"/>
              </a:rPr>
              <a:t> </a:t>
            </a:r>
            <a:r>
              <a:rPr lang="ar-IQ" sz="2400" dirty="0" smtClean="0">
                <a:latin typeface="Times New Roman"/>
                <a:ea typeface="Times New Roman"/>
              </a:rPr>
              <a:t>يكون </a:t>
            </a:r>
            <a:r>
              <a:rPr lang="ar-IQ" sz="2400" dirty="0">
                <a:latin typeface="Times New Roman"/>
                <a:ea typeface="Times New Roman"/>
              </a:rPr>
              <a:t>محبباً وتنتشر فيه الفجوات الغذائية الحاوية على البكتريا والنواة حويصلية وواضحة في التحضيرات الطرية وفيها </a:t>
            </a:r>
            <a:r>
              <a:rPr lang="ar-IQ" sz="2400" dirty="0" err="1">
                <a:latin typeface="Times New Roman"/>
                <a:ea typeface="Times New Roman"/>
              </a:rPr>
              <a:t>كاريوسوم</a:t>
            </a:r>
            <a:r>
              <a:rPr lang="ar-IQ" sz="2400" dirty="0">
                <a:latin typeface="Times New Roman"/>
                <a:ea typeface="Times New Roman"/>
              </a:rPr>
              <a:t> </a:t>
            </a:r>
            <a:r>
              <a:rPr lang="ar-IQ" sz="2400" dirty="0" smtClean="0">
                <a:latin typeface="Times New Roman"/>
                <a:ea typeface="Times New Roman"/>
              </a:rPr>
              <a:t>تمتد منه </a:t>
            </a:r>
            <a:r>
              <a:rPr lang="ar-IQ" sz="2400" dirty="0" err="1" smtClean="0">
                <a:latin typeface="Times New Roman"/>
                <a:ea typeface="Times New Roman"/>
              </a:rPr>
              <a:t>لييفات</a:t>
            </a:r>
            <a:r>
              <a:rPr lang="ar-IQ" sz="2400" dirty="0" smtClean="0">
                <a:latin typeface="Times New Roman"/>
                <a:ea typeface="Times New Roman"/>
              </a:rPr>
              <a:t> </a:t>
            </a:r>
            <a:r>
              <a:rPr lang="ar-IQ" sz="2400" dirty="0" err="1" smtClean="0">
                <a:latin typeface="Times New Roman"/>
                <a:ea typeface="Times New Roman"/>
              </a:rPr>
              <a:t>الى</a:t>
            </a:r>
            <a:r>
              <a:rPr lang="ar-IQ" sz="2400" dirty="0" smtClean="0">
                <a:latin typeface="Times New Roman"/>
                <a:ea typeface="Times New Roman"/>
              </a:rPr>
              <a:t> الحبيبيات </a:t>
            </a:r>
            <a:r>
              <a:rPr lang="ar-IQ" sz="2400" dirty="0" err="1" smtClean="0">
                <a:latin typeface="Times New Roman"/>
                <a:ea typeface="Times New Roman"/>
              </a:rPr>
              <a:t>الكروماتينية</a:t>
            </a:r>
            <a:r>
              <a:rPr lang="ar-IQ" sz="2400" dirty="0" smtClean="0">
                <a:latin typeface="Times New Roman"/>
                <a:ea typeface="Times New Roman"/>
              </a:rPr>
              <a:t>.</a:t>
            </a:r>
            <a:endParaRPr lang="en-US" sz="2000" dirty="0">
              <a:latin typeface="Times New Roman"/>
              <a:ea typeface="Times New Roman"/>
            </a:endParaRPr>
          </a:p>
          <a:p>
            <a:pPr algn="justLow" rtl="1">
              <a:spcAft>
                <a:spcPts val="0"/>
              </a:spcAft>
            </a:pPr>
            <a:r>
              <a:rPr lang="ar-IQ" sz="2400" dirty="0" smtClean="0">
                <a:latin typeface="Times New Roman"/>
                <a:ea typeface="Times New Roman"/>
              </a:rPr>
              <a:t>-يتميز </a:t>
            </a:r>
            <a:r>
              <a:rPr lang="ar-IQ" sz="2400" dirty="0" smtClean="0">
                <a:solidFill>
                  <a:srgbClr val="FF0000"/>
                </a:solidFill>
                <a:latin typeface="Times New Roman"/>
                <a:ea typeface="Times New Roman"/>
              </a:rPr>
              <a:t>الكيس</a:t>
            </a:r>
            <a:r>
              <a:rPr lang="ar-IQ" sz="2400" dirty="0" smtClean="0">
                <a:latin typeface="Times New Roman"/>
                <a:ea typeface="Times New Roman"/>
              </a:rPr>
              <a:t> </a:t>
            </a:r>
            <a:r>
              <a:rPr lang="ar-IQ" sz="2400" dirty="0" err="1">
                <a:latin typeface="Times New Roman"/>
                <a:ea typeface="Times New Roman"/>
              </a:rPr>
              <a:t>بأمتلاءه</a:t>
            </a:r>
            <a:r>
              <a:rPr lang="ar-IQ" sz="2400" dirty="0">
                <a:latin typeface="Times New Roman"/>
                <a:ea typeface="Times New Roman"/>
              </a:rPr>
              <a:t> </a:t>
            </a:r>
            <a:r>
              <a:rPr lang="ar-IQ" sz="2400" dirty="0" smtClean="0">
                <a:latin typeface="Times New Roman"/>
                <a:ea typeface="Times New Roman"/>
              </a:rPr>
              <a:t>بفجوة </a:t>
            </a:r>
            <a:r>
              <a:rPr lang="ar-IQ" sz="2400" dirty="0" err="1" smtClean="0">
                <a:latin typeface="Times New Roman"/>
                <a:ea typeface="Times New Roman"/>
              </a:rPr>
              <a:t>كلايكوجينية</a:t>
            </a:r>
            <a:r>
              <a:rPr lang="ar-IQ" sz="2400" dirty="0" smtClean="0">
                <a:latin typeface="Times New Roman"/>
                <a:ea typeface="Times New Roman"/>
              </a:rPr>
              <a:t>  </a:t>
            </a:r>
            <a:r>
              <a:rPr lang="ar-IQ" sz="2400" dirty="0">
                <a:latin typeface="Times New Roman"/>
                <a:ea typeface="Times New Roman"/>
              </a:rPr>
              <a:t>التي تبدو بشكل بيضوي وتصطبغ بلون بني مصفر مع اليود ومنه جاءت التسمية.</a:t>
            </a:r>
            <a:endParaRPr lang="en-US" sz="2000" dirty="0">
              <a:latin typeface="Times New Roman"/>
              <a:ea typeface="Times New Roman"/>
            </a:endParaRPr>
          </a:p>
          <a:p>
            <a:pPr algn="justLow" rtl="1">
              <a:spcAft>
                <a:spcPts val="0"/>
              </a:spcAft>
            </a:pPr>
            <a:r>
              <a:rPr lang="ar-IQ" sz="2400" dirty="0">
                <a:solidFill>
                  <a:srgbClr val="FF0000"/>
                </a:solidFill>
                <a:latin typeface="Times New Roman"/>
                <a:ea typeface="Times New Roman"/>
              </a:rPr>
              <a:t>-تعيش </a:t>
            </a:r>
            <a:r>
              <a:rPr lang="ar-IQ" sz="2400" dirty="0">
                <a:latin typeface="Times New Roman"/>
                <a:ea typeface="Times New Roman"/>
              </a:rPr>
              <a:t>في </a:t>
            </a:r>
            <a:r>
              <a:rPr lang="ar-IQ" sz="2400" dirty="0" err="1">
                <a:latin typeface="Times New Roman"/>
                <a:ea typeface="Times New Roman"/>
              </a:rPr>
              <a:t>الامعاء</a:t>
            </a:r>
            <a:r>
              <a:rPr lang="ar-IQ" sz="2400" dirty="0">
                <a:latin typeface="Times New Roman"/>
                <a:ea typeface="Times New Roman"/>
              </a:rPr>
              <a:t> الغليظة </a:t>
            </a:r>
            <a:r>
              <a:rPr lang="ar-IQ" sz="2400" dirty="0" err="1" smtClean="0">
                <a:latin typeface="Times New Roman"/>
                <a:ea typeface="Times New Roman"/>
              </a:rPr>
              <a:t>للا</a:t>
            </a:r>
            <a:r>
              <a:rPr lang="ar-IQ" sz="2400" dirty="0" err="1">
                <a:latin typeface="Times New Roman"/>
                <a:ea typeface="Times New Roman"/>
              </a:rPr>
              <a:t>ن</a:t>
            </a:r>
            <a:r>
              <a:rPr lang="ar-IQ" sz="2400" dirty="0" err="1" smtClean="0">
                <a:latin typeface="Times New Roman"/>
                <a:ea typeface="Times New Roman"/>
              </a:rPr>
              <a:t>سان</a:t>
            </a:r>
            <a:r>
              <a:rPr lang="ar-IQ" sz="2400" dirty="0" smtClean="0">
                <a:latin typeface="Times New Roman"/>
                <a:ea typeface="Times New Roman"/>
              </a:rPr>
              <a:t> </a:t>
            </a:r>
            <a:r>
              <a:rPr lang="ar-IQ" sz="2400" dirty="0">
                <a:latin typeface="Times New Roman"/>
                <a:ea typeface="Times New Roman"/>
              </a:rPr>
              <a:t>ولاسيما </a:t>
            </a:r>
            <a:r>
              <a:rPr lang="ar-IQ" sz="2400" dirty="0" err="1">
                <a:latin typeface="Times New Roman"/>
                <a:ea typeface="Times New Roman"/>
              </a:rPr>
              <a:t>الاعور</a:t>
            </a:r>
            <a:r>
              <a:rPr lang="ar-IQ" sz="2400" dirty="0">
                <a:latin typeface="Times New Roman"/>
                <a:ea typeface="Times New Roman"/>
              </a:rPr>
              <a:t> وتتغذى على البكتريا.</a:t>
            </a:r>
            <a:endParaRPr lang="en-US" sz="2000" dirty="0">
              <a:latin typeface="Times New Roman"/>
              <a:ea typeface="Times New Roman"/>
            </a:endParaRPr>
          </a:p>
          <a:p>
            <a:pPr algn="justLow" rtl="1">
              <a:spcAft>
                <a:spcPts val="0"/>
              </a:spcAft>
            </a:pPr>
            <a:r>
              <a:rPr lang="ar-IQ" sz="2400" dirty="0" smtClean="0">
                <a:latin typeface="Times New Roman"/>
                <a:ea typeface="Times New Roman"/>
              </a:rPr>
              <a:t>-</a:t>
            </a:r>
            <a:r>
              <a:rPr lang="ar-IQ" sz="2400" dirty="0">
                <a:solidFill>
                  <a:srgbClr val="FF0000"/>
                </a:solidFill>
                <a:latin typeface="Times New Roman"/>
                <a:ea typeface="Times New Roman"/>
              </a:rPr>
              <a:t>التشخيص</a:t>
            </a:r>
            <a:r>
              <a:rPr lang="ar-IQ" sz="2400" dirty="0">
                <a:latin typeface="Times New Roman"/>
                <a:ea typeface="Times New Roman"/>
              </a:rPr>
              <a:t> باستعمال صبغة اليود للتحضيرات الطرية ورؤية </a:t>
            </a:r>
            <a:r>
              <a:rPr lang="ar-IQ" sz="2400" dirty="0" err="1">
                <a:latin typeface="Times New Roman"/>
                <a:ea typeface="Times New Roman"/>
              </a:rPr>
              <a:t>اكياس</a:t>
            </a:r>
            <a:r>
              <a:rPr lang="ar-IQ" sz="2400" dirty="0">
                <a:latin typeface="Times New Roman"/>
                <a:ea typeface="Times New Roman"/>
              </a:rPr>
              <a:t> هذه </a:t>
            </a:r>
            <a:r>
              <a:rPr lang="ar-IQ" sz="2400" dirty="0" err="1">
                <a:latin typeface="Times New Roman"/>
                <a:ea typeface="Times New Roman"/>
              </a:rPr>
              <a:t>الاميبا</a:t>
            </a:r>
            <a:r>
              <a:rPr lang="ar-IQ" sz="2400" dirty="0">
                <a:latin typeface="Times New Roman"/>
                <a:ea typeface="Times New Roman"/>
              </a:rPr>
              <a:t>.</a:t>
            </a:r>
            <a:endParaRPr lang="en-US" sz="2000" dirty="0">
              <a:latin typeface="Times New Roman"/>
              <a:ea typeface="Times New Roman"/>
            </a:endParaRPr>
          </a:p>
          <a:p>
            <a:pPr algn="justLow" rtl="1">
              <a:spcAft>
                <a:spcPts val="0"/>
              </a:spcAft>
            </a:pPr>
            <a:r>
              <a:rPr lang="ar-IQ" sz="2400" dirty="0">
                <a:latin typeface="Times New Roman"/>
                <a:ea typeface="Times New Roman"/>
              </a:rPr>
              <a:t>-لا تحتاج علاج والوقاية بأتباع قواعد النظافة.</a:t>
            </a:r>
            <a:endParaRPr lang="en-US" sz="2000" dirty="0">
              <a:effectLst/>
              <a:latin typeface="Times New Roman"/>
              <a:ea typeface="Times New Roman"/>
            </a:endParaRPr>
          </a:p>
        </p:txBody>
      </p:sp>
    </p:spTree>
    <p:extLst>
      <p:ext uri="{BB962C8B-B14F-4D97-AF65-F5344CB8AC3E}">
        <p14:creationId xmlns:p14="http://schemas.microsoft.com/office/powerpoint/2010/main" val="36366314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i="1" dirty="0" err="1" smtClean="0"/>
              <a:t>Iodamoeba</a:t>
            </a:r>
            <a:r>
              <a:rPr lang="en-US" i="1" dirty="0" smtClean="0"/>
              <a:t> </a:t>
            </a:r>
            <a:r>
              <a:rPr lang="en-US" i="1" dirty="0" err="1" smtClean="0"/>
              <a:t>butschlii</a:t>
            </a:r>
            <a:r>
              <a:rPr lang="en-US" dirty="0" smtClean="0"/>
              <a:t> </a:t>
            </a:r>
          </a:p>
        </p:txBody>
      </p:sp>
      <p:pic>
        <p:nvPicPr>
          <p:cNvPr id="8195" name="Picture 5" descr="FIGiod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133600"/>
            <a:ext cx="3024188"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7" descr="FIGiod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2133600"/>
            <a:ext cx="2700337"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9" descr="FIGiod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2133600"/>
            <a:ext cx="3024188"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10"/>
          <p:cNvSpPr txBox="1">
            <a:spLocks noChangeArrowheads="1"/>
          </p:cNvSpPr>
          <p:nvPr/>
        </p:nvSpPr>
        <p:spPr bwMode="auto">
          <a:xfrm>
            <a:off x="6392863" y="5373688"/>
            <a:ext cx="2571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charset="0"/>
              </a:defRPr>
            </a:lvl9pPr>
          </a:lstStyle>
          <a:p>
            <a:pPr algn="r" rtl="1" eaLnBrk="1" fontAlgn="base" hangingPunct="1">
              <a:spcBef>
                <a:spcPct val="0"/>
              </a:spcBef>
              <a:spcAft>
                <a:spcPct val="0"/>
              </a:spcAft>
            </a:pPr>
            <a:r>
              <a:rPr lang="en-US" sz="3600" b="1" smtClean="0">
                <a:solidFill>
                  <a:srgbClr val="FFFFFF"/>
                </a:solidFill>
              </a:rPr>
              <a:t>Trophozoite</a:t>
            </a:r>
          </a:p>
        </p:txBody>
      </p:sp>
      <p:sp>
        <p:nvSpPr>
          <p:cNvPr id="8199" name="Text Box 11"/>
          <p:cNvSpPr txBox="1">
            <a:spLocks noChangeArrowheads="1"/>
          </p:cNvSpPr>
          <p:nvPr/>
        </p:nvSpPr>
        <p:spPr bwMode="auto">
          <a:xfrm>
            <a:off x="2771775" y="5373688"/>
            <a:ext cx="9747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charset="0"/>
              </a:defRPr>
            </a:lvl9pPr>
          </a:lstStyle>
          <a:p>
            <a:pPr algn="r" rtl="1" eaLnBrk="1" fontAlgn="base" hangingPunct="1">
              <a:spcBef>
                <a:spcPct val="0"/>
              </a:spcBef>
              <a:spcAft>
                <a:spcPct val="0"/>
              </a:spcAft>
            </a:pPr>
            <a:r>
              <a:rPr lang="en-US" sz="3200" b="1" smtClean="0">
                <a:solidFill>
                  <a:srgbClr val="FFFFFF"/>
                </a:solidFill>
              </a:rPr>
              <a:t>Cyst</a:t>
            </a:r>
          </a:p>
        </p:txBody>
      </p:sp>
    </p:spTree>
    <p:extLst>
      <p:ext uri="{BB962C8B-B14F-4D97-AF65-F5344CB8AC3E}">
        <p14:creationId xmlns:p14="http://schemas.microsoft.com/office/powerpoint/2010/main" val="355315177"/>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rtl="1"/>
            <a:r>
              <a:rPr lang="ar-IQ" dirty="0" smtClean="0">
                <a:solidFill>
                  <a:srgbClr val="FF0000"/>
                </a:solidFill>
                <a:latin typeface="Times New Roman"/>
                <a:ea typeface="Times New Roman"/>
              </a:rPr>
              <a:t> </a:t>
            </a:r>
            <a:r>
              <a:rPr lang="ar-IQ" dirty="0">
                <a:solidFill>
                  <a:srgbClr val="FF0000"/>
                </a:solidFill>
                <a:latin typeface="Times New Roman"/>
                <a:ea typeface="Times New Roman"/>
              </a:rPr>
              <a:t>(المتحولة الثنائية الهشة</a:t>
            </a:r>
            <a:r>
              <a:rPr lang="ar-IQ" dirty="0" smtClean="0">
                <a:solidFill>
                  <a:srgbClr val="FF0000"/>
                </a:solidFill>
                <a:latin typeface="Times New Roman"/>
                <a:ea typeface="Times New Roman"/>
              </a:rPr>
              <a:t>)</a:t>
            </a:r>
            <a:br>
              <a:rPr lang="ar-IQ" dirty="0" smtClean="0">
                <a:solidFill>
                  <a:srgbClr val="FF0000"/>
                </a:solidFill>
                <a:latin typeface="Times New Roman"/>
                <a:ea typeface="Times New Roman"/>
              </a:rPr>
            </a:br>
            <a:r>
              <a:rPr lang="ar-IQ" i="1" dirty="0" smtClean="0">
                <a:solidFill>
                  <a:srgbClr val="FF0000"/>
                </a:solidFill>
                <a:latin typeface="Times New Roman"/>
                <a:ea typeface="Times New Roman"/>
              </a:rPr>
              <a:t> </a:t>
            </a:r>
            <a:r>
              <a:rPr lang="en-US" i="1" dirty="0" err="1">
                <a:solidFill>
                  <a:srgbClr val="FF0000"/>
                </a:solidFill>
                <a:latin typeface="Times New Roman"/>
                <a:ea typeface="Times New Roman"/>
              </a:rPr>
              <a:t>Dientamoeba</a:t>
            </a:r>
            <a:r>
              <a:rPr lang="en-US" i="1" dirty="0">
                <a:solidFill>
                  <a:srgbClr val="FF0000"/>
                </a:solidFill>
                <a:latin typeface="Times New Roman"/>
                <a:ea typeface="Times New Roman"/>
              </a:rPr>
              <a:t> </a:t>
            </a:r>
            <a:r>
              <a:rPr lang="en-US" i="1" dirty="0" err="1">
                <a:solidFill>
                  <a:srgbClr val="FF0000"/>
                </a:solidFill>
                <a:latin typeface="Times New Roman"/>
                <a:ea typeface="Times New Roman"/>
              </a:rPr>
              <a:t>fragilis</a:t>
            </a:r>
            <a:r>
              <a:rPr lang="en-US" sz="4000" dirty="0">
                <a:solidFill>
                  <a:srgbClr val="FF0000"/>
                </a:solidFill>
                <a:latin typeface="Times New Roman"/>
                <a:ea typeface="Times New Roman"/>
              </a:rPr>
              <a:t/>
            </a:r>
            <a:br>
              <a:rPr lang="en-US" sz="4000" dirty="0">
                <a:solidFill>
                  <a:srgbClr val="FF0000"/>
                </a:solidFill>
                <a:latin typeface="Times New Roman"/>
                <a:ea typeface="Times New Roman"/>
              </a:rPr>
            </a:br>
            <a:endParaRPr lang="en-US" dirty="0">
              <a:solidFill>
                <a:srgbClr val="FF0000"/>
              </a:solidFill>
            </a:endParaRPr>
          </a:p>
        </p:txBody>
      </p:sp>
      <p:sp>
        <p:nvSpPr>
          <p:cNvPr id="3" name="عنصر نائب للمحتوى 2"/>
          <p:cNvSpPr>
            <a:spLocks noGrp="1"/>
          </p:cNvSpPr>
          <p:nvPr>
            <p:ph idx="1"/>
          </p:nvPr>
        </p:nvSpPr>
        <p:spPr/>
        <p:txBody>
          <a:bodyPr>
            <a:normAutofit fontScale="70000" lnSpcReduction="20000"/>
          </a:bodyPr>
          <a:lstStyle/>
          <a:p>
            <a:pPr algn="justLow" rtl="1">
              <a:spcAft>
                <a:spcPts val="0"/>
              </a:spcAft>
            </a:pPr>
            <a:r>
              <a:rPr lang="ar-IQ" dirty="0" smtClean="0">
                <a:latin typeface="Times New Roman"/>
                <a:ea typeface="Times New Roman"/>
              </a:rPr>
              <a:t>-</a:t>
            </a:r>
            <a:r>
              <a:rPr lang="ar-IQ" dirty="0">
                <a:latin typeface="Times New Roman"/>
                <a:ea typeface="Times New Roman"/>
              </a:rPr>
              <a:t>تنتشر في جميع </a:t>
            </a:r>
            <a:r>
              <a:rPr lang="ar-IQ" dirty="0" err="1">
                <a:latin typeface="Times New Roman"/>
                <a:ea typeface="Times New Roman"/>
              </a:rPr>
              <a:t>انحاء</a:t>
            </a:r>
            <a:r>
              <a:rPr lang="ar-IQ" dirty="0">
                <a:latin typeface="Times New Roman"/>
                <a:ea typeface="Times New Roman"/>
              </a:rPr>
              <a:t> العالم.</a:t>
            </a:r>
            <a:endParaRPr lang="en-US" sz="2800" dirty="0">
              <a:latin typeface="Times New Roman"/>
              <a:ea typeface="Times New Roman"/>
            </a:endParaRPr>
          </a:p>
          <a:p>
            <a:pPr algn="justLow" rtl="1">
              <a:spcAft>
                <a:spcPts val="0"/>
              </a:spcAft>
            </a:pPr>
            <a:r>
              <a:rPr lang="ar-IQ" dirty="0">
                <a:latin typeface="Times New Roman"/>
                <a:ea typeface="Times New Roman"/>
              </a:rPr>
              <a:t>-لا تصيب </a:t>
            </a:r>
            <a:r>
              <a:rPr lang="ar-IQ" dirty="0" err="1">
                <a:latin typeface="Times New Roman"/>
                <a:ea typeface="Times New Roman"/>
              </a:rPr>
              <a:t>الانسجة</a:t>
            </a:r>
            <a:r>
              <a:rPr lang="ar-IQ" dirty="0">
                <a:latin typeface="Times New Roman"/>
                <a:ea typeface="Times New Roman"/>
              </a:rPr>
              <a:t> وتعد مؤاكلاً (</a:t>
            </a:r>
            <a:r>
              <a:rPr lang="ar-IQ" dirty="0">
                <a:solidFill>
                  <a:srgbClr val="FF0000"/>
                </a:solidFill>
                <a:latin typeface="Times New Roman"/>
                <a:ea typeface="Times New Roman"/>
              </a:rPr>
              <a:t>غير مرضية</a:t>
            </a:r>
            <a:r>
              <a:rPr lang="ar-IQ" dirty="0">
                <a:latin typeface="Times New Roman"/>
                <a:ea typeface="Times New Roman"/>
              </a:rPr>
              <a:t>) وان كانت بعض </a:t>
            </a:r>
            <a:r>
              <a:rPr lang="ar-IQ" dirty="0" err="1">
                <a:latin typeface="Times New Roman"/>
                <a:ea typeface="Times New Roman"/>
              </a:rPr>
              <a:t>الادلة</a:t>
            </a:r>
            <a:r>
              <a:rPr lang="ar-IQ" dirty="0">
                <a:latin typeface="Times New Roman"/>
                <a:ea typeface="Times New Roman"/>
              </a:rPr>
              <a:t> تشير </a:t>
            </a:r>
            <a:r>
              <a:rPr lang="ar-IQ" dirty="0" err="1">
                <a:latin typeface="Times New Roman"/>
                <a:ea typeface="Times New Roman"/>
              </a:rPr>
              <a:t>الى</a:t>
            </a:r>
            <a:r>
              <a:rPr lang="ar-IQ" dirty="0">
                <a:latin typeface="Times New Roman"/>
                <a:ea typeface="Times New Roman"/>
              </a:rPr>
              <a:t> </a:t>
            </a:r>
            <a:r>
              <a:rPr lang="ar-IQ" dirty="0" err="1">
                <a:latin typeface="Times New Roman"/>
                <a:ea typeface="Times New Roman"/>
              </a:rPr>
              <a:t>ان</a:t>
            </a:r>
            <a:r>
              <a:rPr lang="ar-IQ" dirty="0">
                <a:latin typeface="Times New Roman"/>
                <a:ea typeface="Times New Roman"/>
              </a:rPr>
              <a:t> وجودها في ثنايا </a:t>
            </a:r>
            <a:r>
              <a:rPr lang="ar-IQ" dirty="0" err="1">
                <a:latin typeface="Times New Roman"/>
                <a:ea typeface="Times New Roman"/>
              </a:rPr>
              <a:t>زغابات</a:t>
            </a:r>
            <a:r>
              <a:rPr lang="ar-IQ" dirty="0">
                <a:latin typeface="Times New Roman"/>
                <a:ea typeface="Times New Roman"/>
              </a:rPr>
              <a:t> </a:t>
            </a:r>
            <a:r>
              <a:rPr lang="ar-IQ" dirty="0" err="1">
                <a:latin typeface="Times New Roman"/>
                <a:ea typeface="Times New Roman"/>
              </a:rPr>
              <a:t>الامعاء</a:t>
            </a:r>
            <a:r>
              <a:rPr lang="ar-IQ" dirty="0">
                <a:latin typeface="Times New Roman"/>
                <a:ea typeface="Times New Roman"/>
              </a:rPr>
              <a:t> الغليظة يسبب تخديشاً بسيطاً </a:t>
            </a:r>
            <a:r>
              <a:rPr lang="en-US" dirty="0">
                <a:latin typeface="Times New Roman"/>
                <a:ea typeface="Times New Roman"/>
              </a:rPr>
              <a:t>Simple irritation</a:t>
            </a:r>
            <a:r>
              <a:rPr lang="ar-IQ" dirty="0">
                <a:latin typeface="Times New Roman"/>
                <a:ea typeface="Times New Roman"/>
              </a:rPr>
              <a:t> للطبقة المخاطية مما يؤدي </a:t>
            </a:r>
            <a:r>
              <a:rPr lang="ar-IQ" dirty="0" err="1">
                <a:latin typeface="Times New Roman"/>
                <a:ea typeface="Times New Roman"/>
              </a:rPr>
              <a:t>الى</a:t>
            </a:r>
            <a:r>
              <a:rPr lang="ar-IQ" dirty="0">
                <a:latin typeface="Times New Roman"/>
                <a:ea typeface="Times New Roman"/>
              </a:rPr>
              <a:t> زيادة </a:t>
            </a:r>
            <a:r>
              <a:rPr lang="ar-IQ" dirty="0" err="1">
                <a:latin typeface="Times New Roman"/>
                <a:ea typeface="Times New Roman"/>
              </a:rPr>
              <a:t>الافرازات</a:t>
            </a:r>
            <a:r>
              <a:rPr lang="ar-IQ" dirty="0">
                <a:latin typeface="Times New Roman"/>
                <a:ea typeface="Times New Roman"/>
              </a:rPr>
              <a:t> والمواد المخاطية وتظهر </a:t>
            </a:r>
            <a:r>
              <a:rPr lang="ar-IQ" dirty="0" err="1">
                <a:latin typeface="Times New Roman"/>
                <a:ea typeface="Times New Roman"/>
              </a:rPr>
              <a:t>اعراض</a:t>
            </a:r>
            <a:r>
              <a:rPr lang="ar-IQ" dirty="0">
                <a:latin typeface="Times New Roman"/>
                <a:ea typeface="Times New Roman"/>
              </a:rPr>
              <a:t> </a:t>
            </a:r>
            <a:r>
              <a:rPr lang="ar-IQ" dirty="0" err="1">
                <a:latin typeface="Times New Roman"/>
                <a:ea typeface="Times New Roman"/>
              </a:rPr>
              <a:t>الاصابة</a:t>
            </a:r>
            <a:r>
              <a:rPr lang="ar-IQ" dirty="0">
                <a:latin typeface="Times New Roman"/>
                <a:ea typeface="Times New Roman"/>
              </a:rPr>
              <a:t> بصفة خاصة عند </a:t>
            </a:r>
            <a:r>
              <a:rPr lang="ar-IQ" dirty="0" err="1">
                <a:latin typeface="Times New Roman"/>
                <a:ea typeface="Times New Roman"/>
              </a:rPr>
              <a:t>الاطفال</a:t>
            </a:r>
            <a:r>
              <a:rPr lang="ar-IQ" dirty="0">
                <a:latin typeface="Times New Roman"/>
                <a:ea typeface="Times New Roman"/>
              </a:rPr>
              <a:t> بشكل غثيان </a:t>
            </a:r>
            <a:r>
              <a:rPr lang="en-US" dirty="0">
                <a:latin typeface="Times New Roman"/>
                <a:ea typeface="Times New Roman"/>
              </a:rPr>
              <a:t>Nausea</a:t>
            </a:r>
            <a:r>
              <a:rPr lang="ar-IQ" dirty="0">
                <a:latin typeface="Times New Roman"/>
                <a:ea typeface="Times New Roman"/>
              </a:rPr>
              <a:t> </a:t>
            </a:r>
            <a:r>
              <a:rPr lang="ar-IQ" dirty="0" smtClean="0">
                <a:latin typeface="Times New Roman"/>
                <a:ea typeface="Times New Roman"/>
              </a:rPr>
              <a:t>والآلام </a:t>
            </a:r>
            <a:r>
              <a:rPr lang="ar-IQ" dirty="0">
                <a:latin typeface="Times New Roman"/>
                <a:ea typeface="Times New Roman"/>
              </a:rPr>
              <a:t>بطنية مع </a:t>
            </a:r>
            <a:r>
              <a:rPr lang="ar-IQ" dirty="0" err="1">
                <a:latin typeface="Times New Roman"/>
                <a:ea typeface="Times New Roman"/>
              </a:rPr>
              <a:t>اسهال</a:t>
            </a:r>
            <a:r>
              <a:rPr lang="ar-IQ" dirty="0">
                <a:latin typeface="Times New Roman"/>
                <a:ea typeface="Times New Roman"/>
              </a:rPr>
              <a:t> </a:t>
            </a:r>
            <a:r>
              <a:rPr lang="en-US" dirty="0">
                <a:latin typeface="Times New Roman"/>
                <a:ea typeface="Times New Roman"/>
              </a:rPr>
              <a:t>Diarrhea</a:t>
            </a:r>
            <a:r>
              <a:rPr lang="ar-IQ" dirty="0">
                <a:latin typeface="Times New Roman"/>
                <a:ea typeface="Times New Roman"/>
              </a:rPr>
              <a:t>.</a:t>
            </a:r>
            <a:endParaRPr lang="en-US" sz="2800" dirty="0">
              <a:latin typeface="Times New Roman"/>
              <a:ea typeface="Times New Roman"/>
            </a:endParaRPr>
          </a:p>
          <a:p>
            <a:pPr algn="justLow" rtl="1">
              <a:spcAft>
                <a:spcPts val="0"/>
              </a:spcAft>
            </a:pPr>
            <a:r>
              <a:rPr lang="ar-IQ" dirty="0">
                <a:latin typeface="Times New Roman"/>
                <a:ea typeface="Times New Roman"/>
              </a:rPr>
              <a:t>- يحوي </a:t>
            </a:r>
            <a:r>
              <a:rPr lang="ar-IQ" dirty="0">
                <a:solidFill>
                  <a:srgbClr val="FF0000"/>
                </a:solidFill>
                <a:latin typeface="Times New Roman"/>
                <a:ea typeface="Times New Roman"/>
              </a:rPr>
              <a:t>الطور </a:t>
            </a:r>
            <a:r>
              <a:rPr lang="ar-IQ" dirty="0" err="1">
                <a:solidFill>
                  <a:srgbClr val="FF0000"/>
                </a:solidFill>
                <a:latin typeface="Times New Roman"/>
                <a:ea typeface="Times New Roman"/>
              </a:rPr>
              <a:t>المتغذي</a:t>
            </a:r>
            <a:r>
              <a:rPr lang="ar-IQ" dirty="0">
                <a:solidFill>
                  <a:srgbClr val="FF0000"/>
                </a:solidFill>
                <a:latin typeface="Times New Roman"/>
                <a:ea typeface="Times New Roman"/>
              </a:rPr>
              <a:t> </a:t>
            </a:r>
            <a:r>
              <a:rPr lang="ar-IQ" dirty="0">
                <a:latin typeface="Times New Roman"/>
                <a:ea typeface="Times New Roman"/>
              </a:rPr>
              <a:t>فقط </a:t>
            </a:r>
            <a:r>
              <a:rPr lang="ar-IQ" dirty="0" smtClean="0">
                <a:latin typeface="Times New Roman"/>
                <a:ea typeface="Times New Roman"/>
              </a:rPr>
              <a:t>وفيه </a:t>
            </a:r>
            <a:r>
              <a:rPr lang="ar-IQ" dirty="0" err="1">
                <a:latin typeface="Times New Roman"/>
                <a:ea typeface="Times New Roman"/>
              </a:rPr>
              <a:t>اكتوبلازم</a:t>
            </a:r>
            <a:r>
              <a:rPr lang="ar-IQ" dirty="0">
                <a:latin typeface="Times New Roman"/>
                <a:ea typeface="Times New Roman"/>
              </a:rPr>
              <a:t> مميز عن </a:t>
            </a:r>
            <a:r>
              <a:rPr lang="ar-IQ" dirty="0" err="1">
                <a:latin typeface="Times New Roman"/>
                <a:ea typeface="Times New Roman"/>
              </a:rPr>
              <a:t>الاندوبلازم</a:t>
            </a:r>
            <a:r>
              <a:rPr lang="ar-IQ" dirty="0">
                <a:latin typeface="Times New Roman"/>
                <a:ea typeface="Times New Roman"/>
              </a:rPr>
              <a:t> الحاوي على فجوات غذائية تحوي بكتريا وحبيبات نشوية.</a:t>
            </a:r>
            <a:endParaRPr lang="en-US" sz="2800" dirty="0">
              <a:latin typeface="Times New Roman"/>
              <a:ea typeface="Times New Roman"/>
            </a:endParaRPr>
          </a:p>
          <a:p>
            <a:pPr algn="justLow" rtl="1">
              <a:spcAft>
                <a:spcPts val="0"/>
              </a:spcAft>
            </a:pPr>
            <a:r>
              <a:rPr lang="ar-IQ" dirty="0">
                <a:latin typeface="Times New Roman"/>
                <a:ea typeface="Times New Roman"/>
              </a:rPr>
              <a:t>-60% من هذه </a:t>
            </a:r>
            <a:r>
              <a:rPr lang="ar-IQ" dirty="0" err="1">
                <a:latin typeface="Times New Roman"/>
                <a:ea typeface="Times New Roman"/>
              </a:rPr>
              <a:t>الاميبا</a:t>
            </a:r>
            <a:r>
              <a:rPr lang="ar-IQ" dirty="0">
                <a:latin typeface="Times New Roman"/>
                <a:ea typeface="Times New Roman"/>
              </a:rPr>
              <a:t> يحوي نواتين تترابطان ببعضهما </a:t>
            </a:r>
            <a:r>
              <a:rPr lang="ar-IQ" dirty="0" err="1">
                <a:latin typeface="Times New Roman"/>
                <a:ea typeface="Times New Roman"/>
              </a:rPr>
              <a:t>بخويط</a:t>
            </a:r>
            <a:r>
              <a:rPr lang="ar-IQ" dirty="0">
                <a:latin typeface="Times New Roman"/>
                <a:ea typeface="Times New Roman"/>
              </a:rPr>
              <a:t> يمكن ملاحظته بالمجهر الضوئي </a:t>
            </a:r>
            <a:r>
              <a:rPr lang="ar-IQ" dirty="0" err="1">
                <a:latin typeface="Times New Roman"/>
                <a:ea typeface="Times New Roman"/>
              </a:rPr>
              <a:t>اما</a:t>
            </a:r>
            <a:r>
              <a:rPr lang="ar-IQ" dirty="0">
                <a:latin typeface="Times New Roman"/>
                <a:ea typeface="Times New Roman"/>
              </a:rPr>
              <a:t> البقية فتحوي نواة واحدة يحيط بها غشاء </a:t>
            </a:r>
            <a:r>
              <a:rPr lang="ar-IQ" dirty="0" smtClean="0">
                <a:latin typeface="Times New Roman"/>
                <a:ea typeface="Times New Roman"/>
              </a:rPr>
              <a:t>رقيق مبطن بحبيبات </a:t>
            </a:r>
            <a:r>
              <a:rPr lang="ar-IQ" dirty="0" err="1">
                <a:latin typeface="Times New Roman"/>
                <a:ea typeface="Times New Roman"/>
              </a:rPr>
              <a:t>كروماتينية</a:t>
            </a:r>
            <a:r>
              <a:rPr lang="ar-IQ" dirty="0" smtClean="0">
                <a:latin typeface="Times New Roman"/>
                <a:ea typeface="Times New Roman"/>
              </a:rPr>
              <a:t> </a:t>
            </a:r>
            <a:r>
              <a:rPr lang="ar-IQ" dirty="0">
                <a:latin typeface="Times New Roman"/>
                <a:ea typeface="Times New Roman"/>
              </a:rPr>
              <a:t>ويكون </a:t>
            </a:r>
            <a:r>
              <a:rPr lang="ar-IQ" dirty="0" err="1">
                <a:latin typeface="Times New Roman"/>
                <a:ea typeface="Times New Roman"/>
              </a:rPr>
              <a:t>الكاريوسوم</a:t>
            </a:r>
            <a:r>
              <a:rPr lang="ar-IQ" dirty="0">
                <a:latin typeface="Times New Roman"/>
                <a:ea typeface="Times New Roman"/>
              </a:rPr>
              <a:t> لامركزي </a:t>
            </a:r>
            <a:r>
              <a:rPr lang="ar-IQ" dirty="0" smtClean="0">
                <a:latin typeface="Times New Roman"/>
                <a:ea typeface="Times New Roman"/>
              </a:rPr>
              <a:t>ويحوي </a:t>
            </a:r>
            <a:r>
              <a:rPr lang="ar-IQ" dirty="0">
                <a:latin typeface="Times New Roman"/>
                <a:ea typeface="Times New Roman"/>
              </a:rPr>
              <a:t>من </a:t>
            </a:r>
            <a:r>
              <a:rPr lang="ar-IQ" dirty="0" smtClean="0">
                <a:latin typeface="Times New Roman"/>
                <a:ea typeface="Times New Roman"/>
              </a:rPr>
              <a:t>5-6 قطع مرتبطة </a:t>
            </a:r>
            <a:r>
              <a:rPr lang="ar-IQ" dirty="0" err="1" smtClean="0">
                <a:latin typeface="Times New Roman"/>
                <a:ea typeface="Times New Roman"/>
              </a:rPr>
              <a:t>بلييفات</a:t>
            </a:r>
            <a:r>
              <a:rPr lang="ar-IQ" dirty="0" smtClean="0">
                <a:latin typeface="Times New Roman"/>
                <a:ea typeface="Times New Roman"/>
              </a:rPr>
              <a:t> مكونة شكلا نجميا.</a:t>
            </a:r>
            <a:endParaRPr lang="en-US" sz="2800" dirty="0">
              <a:latin typeface="Times New Roman"/>
              <a:ea typeface="Times New Roman"/>
            </a:endParaRPr>
          </a:p>
          <a:p>
            <a:pPr algn="justLow" rtl="1">
              <a:spcAft>
                <a:spcPts val="0"/>
              </a:spcAft>
            </a:pPr>
            <a:r>
              <a:rPr lang="ar-IQ" dirty="0">
                <a:solidFill>
                  <a:srgbClr val="FF0000"/>
                </a:solidFill>
                <a:latin typeface="Times New Roman"/>
                <a:ea typeface="Times New Roman"/>
              </a:rPr>
              <a:t>-تعيش </a:t>
            </a:r>
            <a:r>
              <a:rPr lang="ar-IQ" dirty="0">
                <a:latin typeface="Times New Roman"/>
                <a:ea typeface="Times New Roman"/>
              </a:rPr>
              <a:t>في </a:t>
            </a:r>
            <a:r>
              <a:rPr lang="ar-IQ" dirty="0" err="1">
                <a:latin typeface="Times New Roman"/>
                <a:ea typeface="Times New Roman"/>
              </a:rPr>
              <a:t>الاعور</a:t>
            </a:r>
            <a:r>
              <a:rPr lang="ar-IQ" dirty="0">
                <a:latin typeface="Times New Roman"/>
                <a:ea typeface="Times New Roman"/>
              </a:rPr>
              <a:t> </a:t>
            </a:r>
            <a:r>
              <a:rPr lang="ar-IQ" dirty="0" err="1">
                <a:latin typeface="Times New Roman"/>
                <a:ea typeface="Times New Roman"/>
              </a:rPr>
              <a:t>او</a:t>
            </a:r>
            <a:r>
              <a:rPr lang="ar-IQ" dirty="0">
                <a:latin typeface="Times New Roman"/>
                <a:ea typeface="Times New Roman"/>
              </a:rPr>
              <a:t> في بقية </a:t>
            </a:r>
            <a:r>
              <a:rPr lang="ar-IQ" dirty="0" err="1">
                <a:latin typeface="Times New Roman"/>
                <a:ea typeface="Times New Roman"/>
              </a:rPr>
              <a:t>اجزاء</a:t>
            </a:r>
            <a:r>
              <a:rPr lang="ar-IQ" dirty="0">
                <a:latin typeface="Times New Roman"/>
                <a:ea typeface="Times New Roman"/>
              </a:rPr>
              <a:t> </a:t>
            </a:r>
            <a:r>
              <a:rPr lang="ar-IQ" dirty="0" err="1">
                <a:latin typeface="Times New Roman"/>
                <a:ea typeface="Times New Roman"/>
              </a:rPr>
              <a:t>الامعاء</a:t>
            </a:r>
            <a:r>
              <a:rPr lang="ar-IQ" dirty="0">
                <a:latin typeface="Times New Roman"/>
                <a:ea typeface="Times New Roman"/>
              </a:rPr>
              <a:t> الغليظة.</a:t>
            </a:r>
            <a:endParaRPr lang="en-US" sz="2800" dirty="0">
              <a:latin typeface="Times New Roman"/>
              <a:ea typeface="Times New Roman"/>
            </a:endParaRPr>
          </a:p>
          <a:p>
            <a:pPr algn="justLow" rtl="1">
              <a:spcAft>
                <a:spcPts val="0"/>
              </a:spcAft>
            </a:pPr>
            <a:r>
              <a:rPr lang="ar-IQ" dirty="0">
                <a:latin typeface="Times New Roman"/>
                <a:ea typeface="Times New Roman"/>
              </a:rPr>
              <a:t>-تنتقل بالطعام والشراب الملوثين بالطور </a:t>
            </a:r>
            <a:r>
              <a:rPr lang="ar-IQ" dirty="0" err="1">
                <a:latin typeface="Times New Roman"/>
                <a:ea typeface="Times New Roman"/>
              </a:rPr>
              <a:t>المتغذي</a:t>
            </a:r>
            <a:r>
              <a:rPr lang="ar-IQ" dirty="0">
                <a:latin typeface="Times New Roman"/>
                <a:ea typeface="Times New Roman"/>
              </a:rPr>
              <a:t>.</a:t>
            </a:r>
            <a:endParaRPr lang="en-US" sz="2800" dirty="0">
              <a:latin typeface="Times New Roman"/>
              <a:ea typeface="Times New Roman"/>
            </a:endParaRPr>
          </a:p>
          <a:p>
            <a:pPr algn="justLow" rtl="1">
              <a:spcAft>
                <a:spcPts val="0"/>
              </a:spcAft>
            </a:pPr>
            <a:r>
              <a:rPr lang="ar-IQ" dirty="0">
                <a:latin typeface="Times New Roman"/>
                <a:ea typeface="Times New Roman"/>
              </a:rPr>
              <a:t>-الوقاية بأتباع قواعد النظافة.</a:t>
            </a:r>
            <a:endParaRPr lang="en-US" sz="2800" dirty="0">
              <a:effectLst/>
              <a:latin typeface="Times New Roman"/>
              <a:ea typeface="Times New Roman"/>
            </a:endParaRPr>
          </a:p>
        </p:txBody>
      </p:sp>
    </p:spTree>
    <p:extLst>
      <p:ext uri="{BB962C8B-B14F-4D97-AF65-F5344CB8AC3E}">
        <p14:creationId xmlns:p14="http://schemas.microsoft.com/office/powerpoint/2010/main" val="3542064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chemeClr val="tx2">
                    <a:lumMod val="75000"/>
                  </a:schemeClr>
                </a:solidFill>
                <a:latin typeface="Times New Roman" pitchFamily="18" charset="0"/>
                <a:cs typeface="Times New Roman" pitchFamily="18" charset="0"/>
              </a:rPr>
              <a:t>Features of Protozoa</a:t>
            </a:r>
            <a:endParaRPr lang="en-US" b="1" dirty="0">
              <a:solidFill>
                <a:schemeClr val="tx2">
                  <a:lumMod val="75000"/>
                </a:schemeClr>
              </a:solidFill>
              <a:latin typeface="Times New Roman" pitchFamily="18" charset="0"/>
              <a:cs typeface="Times New Roman" pitchFamily="18" charset="0"/>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017313118"/>
              </p:ext>
            </p:extLst>
          </p:nvPr>
        </p:nvGraphicFramePr>
        <p:xfrm>
          <a:off x="457200" y="134076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50909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42888"/>
            <a:ext cx="8229600" cy="1143001"/>
          </a:xfrm>
        </p:spPr>
        <p:txBody>
          <a:bodyPr/>
          <a:lstStyle/>
          <a:p>
            <a:pPr eaLnBrk="1" hangingPunct="1">
              <a:defRPr/>
            </a:pPr>
            <a:r>
              <a:rPr lang="en-US" i="1" dirty="0" smtClean="0"/>
              <a:t> </a:t>
            </a:r>
            <a:r>
              <a:rPr lang="en-US" i="1" dirty="0" err="1" smtClean="0"/>
              <a:t>Dientamoeba</a:t>
            </a:r>
            <a:r>
              <a:rPr lang="en-US" i="1" dirty="0" smtClean="0"/>
              <a:t>  </a:t>
            </a:r>
            <a:r>
              <a:rPr lang="en-US" i="1" dirty="0" err="1" smtClean="0"/>
              <a:t>fragilis</a:t>
            </a:r>
            <a:r>
              <a:rPr lang="en-US" dirty="0" smtClean="0"/>
              <a:t> </a:t>
            </a:r>
          </a:p>
        </p:txBody>
      </p:sp>
      <p:pic>
        <p:nvPicPr>
          <p:cNvPr id="4099" name="Picture 5" descr="FIGdient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981075"/>
            <a:ext cx="69850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10"/>
          <p:cNvSpPr txBox="1">
            <a:spLocks noChangeArrowheads="1"/>
          </p:cNvSpPr>
          <p:nvPr/>
        </p:nvSpPr>
        <p:spPr bwMode="auto">
          <a:xfrm>
            <a:off x="3224213" y="5524500"/>
            <a:ext cx="2571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charset="0"/>
              </a:defRPr>
            </a:lvl9pPr>
          </a:lstStyle>
          <a:p>
            <a:pPr algn="r" rtl="1" eaLnBrk="1" fontAlgn="base" hangingPunct="1">
              <a:spcBef>
                <a:spcPct val="0"/>
              </a:spcBef>
              <a:spcAft>
                <a:spcPct val="0"/>
              </a:spcAft>
            </a:pPr>
            <a:r>
              <a:rPr lang="en-US" sz="3600" b="1" smtClean="0">
                <a:solidFill>
                  <a:srgbClr val="FFFFFF"/>
                </a:solidFill>
              </a:rPr>
              <a:t>Trophozoite</a:t>
            </a:r>
          </a:p>
        </p:txBody>
      </p:sp>
    </p:spTree>
    <p:extLst>
      <p:ext uri="{BB962C8B-B14F-4D97-AF65-F5344CB8AC3E}">
        <p14:creationId xmlns:p14="http://schemas.microsoft.com/office/powerpoint/2010/main" val="510295864"/>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87624" y="557808"/>
            <a:ext cx="7498080" cy="1143000"/>
          </a:xfrm>
        </p:spPr>
        <p:txBody>
          <a:bodyPr>
            <a:normAutofit fontScale="90000"/>
          </a:bodyPr>
          <a:lstStyle/>
          <a:p>
            <a:pPr algn="ctr" rtl="1"/>
            <a:r>
              <a:rPr lang="ar-SA" sz="4400" b="1" dirty="0" err="1">
                <a:solidFill>
                  <a:srgbClr val="FF0000"/>
                </a:solidFill>
                <a:latin typeface="Calibri"/>
                <a:ea typeface="Arial Unicode MS"/>
                <a:cs typeface="Arial"/>
              </a:rPr>
              <a:t>الأميبة</a:t>
            </a:r>
            <a:r>
              <a:rPr lang="ar-SA" sz="4400" b="1" dirty="0">
                <a:solidFill>
                  <a:srgbClr val="FF0000"/>
                </a:solidFill>
                <a:latin typeface="Calibri"/>
                <a:ea typeface="Arial Unicode MS"/>
                <a:cs typeface="Arial"/>
              </a:rPr>
              <a:t> المحللة </a:t>
            </a:r>
            <a:r>
              <a:rPr lang="ar-SA" sz="4400" b="1" dirty="0" smtClean="0">
                <a:solidFill>
                  <a:srgbClr val="FF0000"/>
                </a:solidFill>
                <a:latin typeface="Calibri"/>
                <a:ea typeface="Arial Unicode MS"/>
                <a:cs typeface="Arial"/>
              </a:rPr>
              <a:t>للأنسجة</a:t>
            </a:r>
            <a:r>
              <a:rPr lang="ar-IQ" sz="4400" b="1" dirty="0" smtClean="0">
                <a:solidFill>
                  <a:srgbClr val="FF0000"/>
                </a:solidFill>
                <a:latin typeface="Calibri"/>
                <a:ea typeface="Arial Unicode MS"/>
                <a:cs typeface="Arial"/>
              </a:rPr>
              <a:t/>
            </a:r>
            <a:br>
              <a:rPr lang="ar-IQ" sz="4400" b="1" dirty="0" smtClean="0">
                <a:solidFill>
                  <a:srgbClr val="FF0000"/>
                </a:solidFill>
                <a:latin typeface="Calibri"/>
                <a:ea typeface="Arial Unicode MS"/>
                <a:cs typeface="Arial"/>
              </a:rPr>
            </a:br>
            <a:r>
              <a:rPr lang="ar-SA" sz="4400" b="1" dirty="0" smtClean="0">
                <a:solidFill>
                  <a:srgbClr val="FF0000"/>
                </a:solidFill>
                <a:latin typeface="Calibri"/>
                <a:ea typeface="Arial Unicode MS"/>
                <a:cs typeface="Arial"/>
              </a:rPr>
              <a:t>  </a:t>
            </a:r>
            <a:r>
              <a:rPr lang="en-US" sz="4400" b="1" i="1" dirty="0" err="1">
                <a:solidFill>
                  <a:srgbClr val="FF0000"/>
                </a:solidFill>
                <a:latin typeface="Arial"/>
                <a:ea typeface="Arial Unicode MS"/>
                <a:cs typeface="Arial"/>
              </a:rPr>
              <a:t>Entamoeba</a:t>
            </a:r>
            <a:r>
              <a:rPr lang="en-US" sz="4400" b="1" i="1" dirty="0">
                <a:solidFill>
                  <a:srgbClr val="FF0000"/>
                </a:solidFill>
                <a:latin typeface="Arial"/>
                <a:ea typeface="Arial Unicode MS"/>
                <a:cs typeface="Arial"/>
              </a:rPr>
              <a:t> </a:t>
            </a:r>
            <a:r>
              <a:rPr lang="en-US" sz="4400" b="1" i="1" dirty="0" err="1">
                <a:solidFill>
                  <a:srgbClr val="FF0000"/>
                </a:solidFill>
                <a:latin typeface="Arial"/>
                <a:ea typeface="Arial Unicode MS"/>
                <a:cs typeface="Arial"/>
              </a:rPr>
              <a:t>histolytica</a:t>
            </a:r>
            <a:r>
              <a:rPr lang="en-US" sz="2800" dirty="0">
                <a:solidFill>
                  <a:srgbClr val="FF0000"/>
                </a:solidFill>
                <a:latin typeface="Calibri"/>
                <a:ea typeface="Calibri"/>
                <a:cs typeface="Arial"/>
              </a:rPr>
              <a:t/>
            </a:r>
            <a:br>
              <a:rPr lang="en-US" sz="2800" dirty="0">
                <a:solidFill>
                  <a:srgbClr val="FF0000"/>
                </a:solidFill>
                <a:latin typeface="Calibri"/>
                <a:ea typeface="Calibri"/>
                <a:cs typeface="Arial"/>
              </a:rPr>
            </a:br>
            <a:endParaRPr lang="en-US" dirty="0">
              <a:solidFill>
                <a:srgbClr val="FF0000"/>
              </a:solidFill>
            </a:endParaRPr>
          </a:p>
        </p:txBody>
      </p:sp>
      <p:sp>
        <p:nvSpPr>
          <p:cNvPr id="3" name="عنصر نائب للمحتوى 2"/>
          <p:cNvSpPr>
            <a:spLocks noGrp="1"/>
          </p:cNvSpPr>
          <p:nvPr>
            <p:ph idx="1"/>
          </p:nvPr>
        </p:nvSpPr>
        <p:spPr>
          <a:xfrm>
            <a:off x="1331640" y="1447800"/>
            <a:ext cx="7498080" cy="4800600"/>
          </a:xfrm>
        </p:spPr>
        <p:txBody>
          <a:bodyPr>
            <a:normAutofit fontScale="70000" lnSpcReduction="20000"/>
          </a:bodyPr>
          <a:lstStyle/>
          <a:p>
            <a:pPr algn="just" rtl="1">
              <a:lnSpc>
                <a:spcPct val="200000"/>
              </a:lnSpc>
              <a:spcAft>
                <a:spcPts val="1000"/>
              </a:spcAft>
            </a:pPr>
            <a:r>
              <a:rPr lang="ar-SA" b="1" dirty="0">
                <a:latin typeface="Calibri"/>
                <a:ea typeface="Arial Unicode MS"/>
                <a:cs typeface="Arial"/>
              </a:rPr>
              <a:t>	تنتشر </a:t>
            </a:r>
            <a:r>
              <a:rPr lang="ar-SA" b="1" dirty="0" err="1">
                <a:latin typeface="Calibri"/>
                <a:ea typeface="Arial Unicode MS"/>
                <a:cs typeface="Arial"/>
              </a:rPr>
              <a:t>الأميبة</a:t>
            </a:r>
            <a:r>
              <a:rPr lang="ar-SA" b="1" dirty="0">
                <a:latin typeface="Calibri"/>
                <a:ea typeface="Arial Unicode MS"/>
                <a:cs typeface="Arial"/>
              </a:rPr>
              <a:t> المحللة للأنسجة  في المناطق الاستوائية </a:t>
            </a:r>
            <a:r>
              <a:rPr lang="en-US" b="1" dirty="0">
                <a:latin typeface="Arial"/>
                <a:ea typeface="Arial Unicode MS"/>
                <a:cs typeface="Arial"/>
              </a:rPr>
              <a:t>(Tropics)</a:t>
            </a:r>
            <a:r>
              <a:rPr lang="ar-SA" b="1" dirty="0">
                <a:latin typeface="Calibri"/>
                <a:ea typeface="Arial Unicode MS"/>
                <a:cs typeface="Arial"/>
              </a:rPr>
              <a:t> والحارة غير أنه يكثر انتشارها في المناطق الدافئة مع سوء الحالة الصحية. تعيش </a:t>
            </a:r>
            <a:r>
              <a:rPr lang="ar-SA" b="1" dirty="0" err="1">
                <a:latin typeface="Calibri"/>
                <a:ea typeface="Arial Unicode MS"/>
                <a:cs typeface="Arial"/>
              </a:rPr>
              <a:t>الأميبة</a:t>
            </a:r>
            <a:r>
              <a:rPr lang="ar-SA" b="1" dirty="0">
                <a:latin typeface="Calibri"/>
                <a:ea typeface="Arial Unicode MS"/>
                <a:cs typeface="Arial"/>
              </a:rPr>
              <a:t> المحللة للأنسجة كطفيل في الجزء العلوي من الأمعاء الغليظة</a:t>
            </a:r>
            <a:r>
              <a:rPr lang="en-US" b="1" dirty="0">
                <a:latin typeface="Arial"/>
                <a:ea typeface="Arial Unicode MS"/>
                <a:cs typeface="Arial"/>
              </a:rPr>
              <a:t>(Large intestine)</a:t>
            </a:r>
            <a:r>
              <a:rPr lang="ar-SA" b="1" dirty="0">
                <a:latin typeface="Calibri"/>
                <a:ea typeface="Arial Unicode MS"/>
                <a:cs typeface="Arial"/>
              </a:rPr>
              <a:t> للإنسان وتتغذى على أنسجة جدار الأمعاء وينتج عن ذلك تقرحات شديدة </a:t>
            </a:r>
            <a:r>
              <a:rPr lang="en-US" b="1" dirty="0">
                <a:latin typeface="Arial"/>
                <a:ea typeface="Arial Unicode MS"/>
                <a:cs typeface="Arial"/>
              </a:rPr>
              <a:t>(Ulcers)</a:t>
            </a:r>
            <a:r>
              <a:rPr lang="ar-SA" b="1" dirty="0">
                <a:latin typeface="Calibri"/>
                <a:ea typeface="Arial Unicode MS"/>
                <a:cs typeface="Arial"/>
              </a:rPr>
              <a:t>. يمكن </a:t>
            </a:r>
            <a:r>
              <a:rPr lang="ar-SA" b="1" dirty="0" err="1">
                <a:latin typeface="Calibri"/>
                <a:ea typeface="Arial Unicode MS"/>
                <a:cs typeface="Arial"/>
              </a:rPr>
              <a:t>للأميبة</a:t>
            </a:r>
            <a:r>
              <a:rPr lang="ar-SA" b="1" dirty="0">
                <a:latin typeface="Calibri"/>
                <a:ea typeface="Arial Unicode MS"/>
                <a:cs typeface="Arial"/>
              </a:rPr>
              <a:t> المحللة للأنسجة  أن تنتشر إلى الكبد والرئتين والمخ. تصيب </a:t>
            </a:r>
            <a:r>
              <a:rPr lang="ar-SA" b="1" dirty="0" err="1">
                <a:latin typeface="Calibri"/>
                <a:ea typeface="Arial Unicode MS"/>
                <a:cs typeface="Arial"/>
              </a:rPr>
              <a:t>الأميبة</a:t>
            </a:r>
            <a:r>
              <a:rPr lang="ar-SA" b="1" dirty="0">
                <a:latin typeface="Calibri"/>
                <a:ea typeface="Arial Unicode MS"/>
                <a:cs typeface="Arial"/>
              </a:rPr>
              <a:t> المحللة للأنسجة أنواعا أخرى من الثدييات مثل </a:t>
            </a:r>
            <a:r>
              <a:rPr lang="ar-SA" b="1" dirty="0" smtClean="0">
                <a:latin typeface="Calibri"/>
                <a:ea typeface="Arial Unicode MS"/>
                <a:cs typeface="Arial"/>
              </a:rPr>
              <a:t>القرود </a:t>
            </a:r>
            <a:r>
              <a:rPr lang="ar-SA" b="1" dirty="0">
                <a:latin typeface="Calibri"/>
                <a:ea typeface="Arial Unicode MS"/>
                <a:cs typeface="Arial"/>
              </a:rPr>
              <a:t>والكلاب والقطط والخنازير والفئران. </a:t>
            </a:r>
            <a:endParaRPr lang="en-US" sz="2000" dirty="0">
              <a:latin typeface="Calibri"/>
              <a:ea typeface="Calibri"/>
              <a:cs typeface="Arial"/>
            </a:endParaRPr>
          </a:p>
          <a:p>
            <a:pPr algn="just" rtl="1"/>
            <a:endParaRPr lang="en-US" dirty="0"/>
          </a:p>
        </p:txBody>
      </p:sp>
    </p:spTree>
    <p:extLst>
      <p:ext uri="{BB962C8B-B14F-4D97-AF65-F5344CB8AC3E}">
        <p14:creationId xmlns:p14="http://schemas.microsoft.com/office/powerpoint/2010/main" val="12229130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1124744"/>
            <a:ext cx="6657143" cy="349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691680" y="4798893"/>
            <a:ext cx="6048672" cy="566950"/>
          </a:xfrm>
          <a:prstGeom prst="rect">
            <a:avLst/>
          </a:prstGeom>
        </p:spPr>
        <p:txBody>
          <a:bodyPr wrap="square">
            <a:spAutoFit/>
          </a:bodyPr>
          <a:lstStyle/>
          <a:p>
            <a:pPr algn="ctr" rtl="1">
              <a:lnSpc>
                <a:spcPct val="200000"/>
              </a:lnSpc>
              <a:spcAft>
                <a:spcPts val="1000"/>
              </a:spcAft>
            </a:pPr>
            <a:r>
              <a:rPr lang="ar-SA" b="1" dirty="0" smtClean="0">
                <a:latin typeface="Calibri"/>
                <a:ea typeface="Arial Unicode MS"/>
                <a:cs typeface="Arial"/>
              </a:rPr>
              <a:t> </a:t>
            </a:r>
            <a:r>
              <a:rPr lang="ar-SA" b="1" dirty="0" err="1">
                <a:latin typeface="Calibri"/>
                <a:ea typeface="Arial Unicode MS"/>
                <a:cs typeface="Arial"/>
              </a:rPr>
              <a:t>الاميبا</a:t>
            </a:r>
            <a:r>
              <a:rPr lang="ar-SA" b="1" dirty="0">
                <a:latin typeface="Calibri"/>
                <a:ea typeface="Arial Unicode MS"/>
                <a:cs typeface="Arial"/>
              </a:rPr>
              <a:t>  الحالة للنسيج ( طور الناشطة و الطور المكيس ) </a:t>
            </a:r>
            <a:endParaRPr lang="en-US" sz="1200" dirty="0">
              <a:effectLst/>
              <a:latin typeface="Calibri"/>
              <a:ea typeface="Calibri"/>
              <a:cs typeface="Arial"/>
            </a:endParaRPr>
          </a:p>
        </p:txBody>
      </p:sp>
    </p:spTree>
    <p:extLst>
      <p:ext uri="{BB962C8B-B14F-4D97-AF65-F5344CB8AC3E}">
        <p14:creationId xmlns:p14="http://schemas.microsoft.com/office/powerpoint/2010/main" val="8666686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pic>
        <p:nvPicPr>
          <p:cNvPr id="6146" name="Picture 2" descr="TROPHOZOIT HIS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557338"/>
            <a:ext cx="4176713"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4"/>
          <p:cNvSpPr txBox="1">
            <a:spLocks noChangeArrowheads="1"/>
          </p:cNvSpPr>
          <p:nvPr/>
        </p:nvSpPr>
        <p:spPr bwMode="auto">
          <a:xfrm>
            <a:off x="755650" y="317500"/>
            <a:ext cx="67691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charset="0"/>
              </a:defRPr>
            </a:lvl9pPr>
          </a:lstStyle>
          <a:p>
            <a:pPr algn="r" rtl="1" eaLnBrk="1" fontAlgn="base" hangingPunct="1">
              <a:spcBef>
                <a:spcPct val="50000"/>
              </a:spcBef>
              <a:spcAft>
                <a:spcPct val="0"/>
              </a:spcAft>
            </a:pPr>
            <a:r>
              <a:rPr lang="en-US" sz="4000" b="1" i="1" dirty="0" smtClean="0">
                <a:solidFill>
                  <a:srgbClr val="FFFFFF"/>
                </a:solidFill>
              </a:rPr>
              <a:t> </a:t>
            </a:r>
            <a:r>
              <a:rPr lang="en-US" sz="4000" b="1" i="1" dirty="0" err="1" smtClean="0">
                <a:solidFill>
                  <a:srgbClr val="FFFFFF"/>
                </a:solidFill>
              </a:rPr>
              <a:t>Entamoeba</a:t>
            </a:r>
            <a:r>
              <a:rPr lang="en-US" sz="4000" b="1" i="1" dirty="0" smtClean="0">
                <a:solidFill>
                  <a:srgbClr val="FFFFFF"/>
                </a:solidFill>
              </a:rPr>
              <a:t>  </a:t>
            </a:r>
            <a:r>
              <a:rPr lang="en-US" sz="4000" b="1" i="1" dirty="0" err="1" smtClean="0">
                <a:solidFill>
                  <a:srgbClr val="FFFFFF"/>
                </a:solidFill>
              </a:rPr>
              <a:t>histolytica</a:t>
            </a:r>
            <a:r>
              <a:rPr lang="en-US" sz="4000" dirty="0" smtClean="0">
                <a:solidFill>
                  <a:srgbClr val="FFFFFF"/>
                </a:solidFill>
              </a:rPr>
              <a:t> </a:t>
            </a:r>
          </a:p>
        </p:txBody>
      </p:sp>
      <p:sp>
        <p:nvSpPr>
          <p:cNvPr id="6148" name="Text Box 5"/>
          <p:cNvSpPr txBox="1">
            <a:spLocks noChangeArrowheads="1"/>
          </p:cNvSpPr>
          <p:nvPr/>
        </p:nvSpPr>
        <p:spPr bwMode="auto">
          <a:xfrm>
            <a:off x="5313363" y="5949950"/>
            <a:ext cx="2571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charset="0"/>
              </a:defRPr>
            </a:lvl9pPr>
          </a:lstStyle>
          <a:p>
            <a:pPr algn="r" rtl="1" eaLnBrk="1" fontAlgn="base" hangingPunct="1">
              <a:spcBef>
                <a:spcPct val="0"/>
              </a:spcBef>
              <a:spcAft>
                <a:spcPct val="0"/>
              </a:spcAft>
            </a:pPr>
            <a:r>
              <a:rPr lang="en-US" sz="3600" b="1" smtClean="0">
                <a:solidFill>
                  <a:srgbClr val="FFFFFF"/>
                </a:solidFill>
              </a:rPr>
              <a:t>Trophozoite</a:t>
            </a:r>
          </a:p>
        </p:txBody>
      </p:sp>
      <p:sp>
        <p:nvSpPr>
          <p:cNvPr id="6149" name="Text Box 6"/>
          <p:cNvSpPr txBox="1">
            <a:spLocks noChangeArrowheads="1"/>
          </p:cNvSpPr>
          <p:nvPr/>
        </p:nvSpPr>
        <p:spPr bwMode="auto">
          <a:xfrm>
            <a:off x="1581150" y="5949950"/>
            <a:ext cx="974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charset="0"/>
              </a:defRPr>
            </a:lvl9pPr>
          </a:lstStyle>
          <a:p>
            <a:pPr algn="r" rtl="1" eaLnBrk="1" fontAlgn="base" hangingPunct="1">
              <a:spcBef>
                <a:spcPct val="0"/>
              </a:spcBef>
              <a:spcAft>
                <a:spcPct val="0"/>
              </a:spcAft>
            </a:pPr>
            <a:r>
              <a:rPr lang="en-US" sz="3200" b="1" smtClean="0">
                <a:solidFill>
                  <a:srgbClr val="FFFFFF"/>
                </a:solidFill>
              </a:rPr>
              <a:t>Cyst</a:t>
            </a:r>
          </a:p>
        </p:txBody>
      </p:sp>
      <p:pic>
        <p:nvPicPr>
          <p:cNvPr id="6150" name="Picture 8" descr="Ecoli_cyst_wtm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484313"/>
            <a:ext cx="403225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3235304"/>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16632"/>
            <a:ext cx="6703231" cy="6131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2286000" y="5541039"/>
            <a:ext cx="4572000" cy="1200329"/>
          </a:xfrm>
          <a:prstGeom prst="rect">
            <a:avLst/>
          </a:prstGeom>
        </p:spPr>
        <p:txBody>
          <a:bodyPr>
            <a:spAutoFit/>
          </a:bodyPr>
          <a:lstStyle/>
          <a:p>
            <a:pPr algn="ctr" rtl="1">
              <a:lnSpc>
                <a:spcPct val="200000"/>
              </a:lnSpc>
              <a:spcAft>
                <a:spcPts val="1000"/>
              </a:spcAft>
            </a:pPr>
            <a:r>
              <a:rPr lang="en-US" b="1" dirty="0">
                <a:latin typeface="Arial"/>
                <a:ea typeface="Arial Unicode MS"/>
                <a:cs typeface="Arial"/>
              </a:rPr>
              <a:t/>
            </a:r>
            <a:br>
              <a:rPr lang="en-US" b="1" dirty="0">
                <a:latin typeface="Arial"/>
                <a:ea typeface="Arial Unicode MS"/>
                <a:cs typeface="Arial"/>
              </a:rPr>
            </a:br>
            <a:r>
              <a:rPr lang="ar-SA" b="1" dirty="0">
                <a:latin typeface="Calibri"/>
                <a:ea typeface="Arial Unicode MS"/>
                <a:cs typeface="Arial"/>
              </a:rPr>
              <a:t>شكل (2) دورة حياة طفيلي </a:t>
            </a:r>
            <a:r>
              <a:rPr lang="ar-SA" b="1" dirty="0" err="1">
                <a:latin typeface="Calibri"/>
                <a:ea typeface="Arial Unicode MS"/>
                <a:cs typeface="Arial"/>
              </a:rPr>
              <a:t>الاميبا</a:t>
            </a:r>
            <a:r>
              <a:rPr lang="ar-SA" b="1" dirty="0">
                <a:latin typeface="Calibri"/>
                <a:ea typeface="Arial Unicode MS"/>
                <a:cs typeface="Arial"/>
              </a:rPr>
              <a:t> الحالة للنسيج </a:t>
            </a:r>
            <a:endParaRPr lang="en-US" sz="1200" dirty="0">
              <a:effectLst/>
              <a:latin typeface="Calibri"/>
              <a:ea typeface="Calibri"/>
              <a:cs typeface="Arial"/>
            </a:endParaRPr>
          </a:p>
        </p:txBody>
      </p:sp>
    </p:spTree>
    <p:extLst>
      <p:ext uri="{BB962C8B-B14F-4D97-AF65-F5344CB8AC3E}">
        <p14:creationId xmlns:p14="http://schemas.microsoft.com/office/powerpoint/2010/main" val="10090565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المستقبل\Desktop\800px-Entamoeba_histolytica_life_cycle-en.sv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1233" y="404664"/>
            <a:ext cx="7103175" cy="5843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4716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638"/>
            <a:ext cx="7498080" cy="778098"/>
          </a:xfrm>
        </p:spPr>
        <p:txBody>
          <a:bodyPr>
            <a:normAutofit/>
          </a:bodyPr>
          <a:lstStyle/>
          <a:p>
            <a:pPr algn="ctr"/>
            <a:r>
              <a:rPr lang="ar-SA" sz="2800" b="1" dirty="0">
                <a:solidFill>
                  <a:prstClr val="black"/>
                </a:solidFill>
                <a:effectLst/>
                <a:latin typeface="Calibri"/>
                <a:ea typeface="Arial Unicode MS"/>
                <a:cs typeface="Arial"/>
              </a:rPr>
              <a:t>دورة الحياة </a:t>
            </a:r>
            <a:r>
              <a:rPr lang="en-US" sz="2800" b="1" dirty="0">
                <a:solidFill>
                  <a:prstClr val="black"/>
                </a:solidFill>
                <a:effectLst/>
                <a:latin typeface="Arial"/>
                <a:ea typeface="Arial Unicode MS"/>
                <a:cs typeface="Arial"/>
              </a:rPr>
              <a:t>(Life Cycle)</a:t>
            </a:r>
            <a:endParaRPr lang="en-US" sz="6600" dirty="0"/>
          </a:p>
        </p:txBody>
      </p:sp>
      <p:sp>
        <p:nvSpPr>
          <p:cNvPr id="3" name="عنصر نائب للمحتوى 2"/>
          <p:cNvSpPr>
            <a:spLocks noGrp="1"/>
          </p:cNvSpPr>
          <p:nvPr>
            <p:ph idx="1"/>
          </p:nvPr>
        </p:nvSpPr>
        <p:spPr>
          <a:xfrm>
            <a:off x="1218424" y="980728"/>
            <a:ext cx="8034096" cy="4800600"/>
          </a:xfrm>
        </p:spPr>
        <p:txBody>
          <a:bodyPr>
            <a:noAutofit/>
          </a:bodyPr>
          <a:lstStyle/>
          <a:p>
            <a:pPr indent="457200" algn="just" rtl="1">
              <a:lnSpc>
                <a:spcPct val="200000"/>
              </a:lnSpc>
              <a:spcAft>
                <a:spcPts val="1000"/>
              </a:spcAft>
            </a:pPr>
            <a:r>
              <a:rPr lang="ar-SA" sz="1600" b="1" dirty="0">
                <a:latin typeface="Calibri"/>
                <a:ea typeface="Arial Unicode MS"/>
                <a:cs typeface="Arial"/>
              </a:rPr>
              <a:t>تمر دورة الحياة </a:t>
            </a:r>
            <a:r>
              <a:rPr lang="en-US" sz="1600" b="1" dirty="0">
                <a:latin typeface="Arial"/>
                <a:ea typeface="Arial Unicode MS"/>
                <a:cs typeface="Arial"/>
              </a:rPr>
              <a:t>(Life Cycle)</a:t>
            </a:r>
            <a:r>
              <a:rPr lang="ar-SA" sz="1600" b="1" dirty="0">
                <a:latin typeface="Calibri"/>
                <a:ea typeface="Arial Unicode MS"/>
                <a:cs typeface="Arial"/>
              </a:rPr>
              <a:t> هذا الطفيلي بأربعة أشكال متميزة  وهي الطور </a:t>
            </a:r>
            <a:r>
              <a:rPr lang="ar-SA" sz="1600" b="1" dirty="0" err="1">
                <a:latin typeface="Calibri"/>
                <a:ea typeface="Arial Unicode MS"/>
                <a:cs typeface="Arial"/>
              </a:rPr>
              <a:t>المغتذى</a:t>
            </a:r>
            <a:r>
              <a:rPr lang="ar-SA" sz="1600" b="1" dirty="0">
                <a:latin typeface="Calibri"/>
                <a:ea typeface="Arial Unicode MS"/>
                <a:cs typeface="Arial"/>
              </a:rPr>
              <a:t> </a:t>
            </a:r>
            <a:r>
              <a:rPr lang="en-US" sz="1600" b="1" dirty="0">
                <a:latin typeface="Arial"/>
                <a:ea typeface="Arial Unicode MS"/>
                <a:cs typeface="Arial"/>
              </a:rPr>
              <a:t>(</a:t>
            </a:r>
            <a:r>
              <a:rPr lang="en-US" sz="1600" b="1" dirty="0" err="1">
                <a:latin typeface="Arial"/>
                <a:ea typeface="Arial Unicode MS"/>
                <a:cs typeface="Arial"/>
              </a:rPr>
              <a:t>Trophozoite</a:t>
            </a:r>
            <a:r>
              <a:rPr lang="en-US" sz="1600" b="1" dirty="0">
                <a:latin typeface="Arial"/>
                <a:ea typeface="Arial Unicode MS"/>
                <a:cs typeface="Arial"/>
              </a:rPr>
              <a:t>) </a:t>
            </a:r>
            <a:r>
              <a:rPr lang="ar-SA" sz="1600" b="1" dirty="0">
                <a:latin typeface="Calibri"/>
                <a:ea typeface="Arial Unicode MS"/>
                <a:cs typeface="Arial"/>
              </a:rPr>
              <a:t> و الطور قبل المتكيس </a:t>
            </a:r>
            <a:r>
              <a:rPr lang="en-US" sz="1600" b="1" dirty="0">
                <a:latin typeface="Arial"/>
                <a:ea typeface="Arial Unicode MS"/>
                <a:cs typeface="Arial"/>
              </a:rPr>
              <a:t>(</a:t>
            </a:r>
            <a:r>
              <a:rPr lang="en-US" sz="1600" b="1" dirty="0" err="1">
                <a:latin typeface="Arial"/>
                <a:ea typeface="Arial Unicode MS"/>
                <a:cs typeface="Arial"/>
              </a:rPr>
              <a:t>Precyst</a:t>
            </a:r>
            <a:r>
              <a:rPr lang="en-US" sz="1600" b="1" dirty="0">
                <a:latin typeface="Arial"/>
                <a:ea typeface="Arial Unicode MS"/>
                <a:cs typeface="Arial"/>
              </a:rPr>
              <a:t>)</a:t>
            </a:r>
            <a:r>
              <a:rPr lang="ar-SA" sz="1600" b="1" dirty="0">
                <a:latin typeface="Calibri"/>
                <a:ea typeface="Arial Unicode MS"/>
                <a:cs typeface="Arial"/>
              </a:rPr>
              <a:t> و الطور المتكيس </a:t>
            </a:r>
            <a:r>
              <a:rPr lang="en-US" sz="1600" b="1" dirty="0">
                <a:latin typeface="Arial"/>
                <a:ea typeface="Arial Unicode MS"/>
                <a:cs typeface="Arial"/>
              </a:rPr>
              <a:t>(Mature cyst) </a:t>
            </a:r>
            <a:r>
              <a:rPr lang="ar-SA" sz="1600" b="1" dirty="0">
                <a:latin typeface="Arial"/>
                <a:ea typeface="Arial Unicode MS"/>
                <a:cs typeface="Arial"/>
              </a:rPr>
              <a:t>أخيراً الطور بعد المتكيس </a:t>
            </a:r>
            <a:r>
              <a:rPr lang="en-US" sz="1600" b="1" dirty="0">
                <a:latin typeface="Arial"/>
                <a:ea typeface="Arial Unicode MS"/>
                <a:cs typeface="Arial"/>
              </a:rPr>
              <a:t>(</a:t>
            </a:r>
            <a:r>
              <a:rPr lang="en-US" sz="1600" b="1" dirty="0" err="1">
                <a:latin typeface="Arial"/>
                <a:ea typeface="Arial Unicode MS"/>
                <a:cs typeface="Arial"/>
              </a:rPr>
              <a:t>Metacyst</a:t>
            </a:r>
            <a:r>
              <a:rPr lang="en-US" sz="1600" b="1" dirty="0">
                <a:latin typeface="Arial"/>
                <a:ea typeface="Arial Unicode MS"/>
                <a:cs typeface="Arial"/>
              </a:rPr>
              <a:t>)</a:t>
            </a:r>
            <a:r>
              <a:rPr lang="ar-SA" sz="1600" b="1" dirty="0">
                <a:latin typeface="Calibri"/>
                <a:ea typeface="Arial Unicode MS"/>
                <a:cs typeface="Arial"/>
              </a:rPr>
              <a:t>. تبدأ دورة الحياة بأن يهاجم الطور </a:t>
            </a:r>
            <a:r>
              <a:rPr lang="ar-SA" sz="1600" b="1" dirty="0" err="1">
                <a:latin typeface="Calibri"/>
                <a:ea typeface="Arial Unicode MS"/>
                <a:cs typeface="Arial"/>
              </a:rPr>
              <a:t>المغتذى</a:t>
            </a:r>
            <a:r>
              <a:rPr lang="ar-SA" sz="1600" b="1" dirty="0">
                <a:latin typeface="Calibri"/>
                <a:ea typeface="Arial Unicode MS"/>
                <a:cs typeface="Arial"/>
              </a:rPr>
              <a:t> النسيج المبطن للأمعاء ويتغذى عليه وعلى كرات الدم مسبباً قرحة  ثم يتكاثر بالانقسام الثنائي البسيط لينتج الأطوار قبل </a:t>
            </a:r>
            <a:r>
              <a:rPr lang="ar-SA" sz="1600" b="1" dirty="0" err="1">
                <a:latin typeface="Calibri"/>
                <a:ea typeface="Arial Unicode MS"/>
                <a:cs typeface="Arial"/>
              </a:rPr>
              <a:t>المتكسية</a:t>
            </a:r>
            <a:r>
              <a:rPr lang="ar-SA" sz="1600" b="1" dirty="0">
                <a:latin typeface="Calibri"/>
                <a:ea typeface="Arial Unicode MS"/>
                <a:cs typeface="Arial"/>
              </a:rPr>
              <a:t> والتي يقوم كل منها بتكوين فجوة جليكوجين وجسمين </a:t>
            </a:r>
            <a:r>
              <a:rPr lang="ar-SA" sz="1600" b="1" dirty="0" err="1">
                <a:latin typeface="Calibri"/>
                <a:ea typeface="Arial Unicode MS"/>
                <a:cs typeface="Arial"/>
              </a:rPr>
              <a:t>كروماتيديين</a:t>
            </a:r>
            <a:r>
              <a:rPr lang="ar-SA" sz="1600" b="1" dirty="0">
                <a:latin typeface="Calibri"/>
                <a:ea typeface="Arial Unicode MS"/>
                <a:cs typeface="Arial"/>
              </a:rPr>
              <a:t> </a:t>
            </a:r>
            <a:r>
              <a:rPr lang="en-US" sz="1600" b="1" dirty="0">
                <a:latin typeface="Arial"/>
                <a:ea typeface="Arial Unicode MS"/>
                <a:cs typeface="Arial"/>
              </a:rPr>
              <a:t>(</a:t>
            </a:r>
            <a:r>
              <a:rPr lang="en-US" sz="1600" b="1" dirty="0" err="1">
                <a:latin typeface="Arial"/>
                <a:ea typeface="Arial Unicode MS"/>
                <a:cs typeface="Arial"/>
              </a:rPr>
              <a:t>Chromatoid</a:t>
            </a:r>
            <a:r>
              <a:rPr lang="en-US" sz="1600" b="1" dirty="0">
                <a:latin typeface="Arial"/>
                <a:ea typeface="Arial Unicode MS"/>
                <a:cs typeface="Arial"/>
              </a:rPr>
              <a:t> bodies)</a:t>
            </a:r>
            <a:r>
              <a:rPr lang="ar-SA" sz="1600" b="1" dirty="0">
                <a:latin typeface="Calibri"/>
                <a:ea typeface="Arial Unicode MS"/>
                <a:cs typeface="Arial"/>
              </a:rPr>
              <a:t>  وتحيط نفسها بجدار الكيس ويسمى الطفيلي في هذه الحالة الطور المتكيس وحيد النواة. ثم يلي ذلك انقسام النواة مرتين متتاليتين ليتكون في النهاية الطور المتكيس ذو الأربعة </a:t>
            </a:r>
            <a:r>
              <a:rPr lang="ar-SA" sz="1600" b="1" dirty="0" err="1">
                <a:latin typeface="Calibri"/>
                <a:ea typeface="Arial Unicode MS"/>
                <a:cs typeface="Arial"/>
              </a:rPr>
              <a:t>أنويه</a:t>
            </a:r>
            <a:r>
              <a:rPr lang="ar-SA" sz="1600" b="1" dirty="0">
                <a:latin typeface="Calibri"/>
                <a:ea typeface="Arial Unicode MS"/>
                <a:cs typeface="Arial"/>
              </a:rPr>
              <a:t> </a:t>
            </a:r>
            <a:r>
              <a:rPr lang="en-US" sz="1600" b="1" dirty="0">
                <a:latin typeface="Arial"/>
                <a:ea typeface="Arial Unicode MS"/>
                <a:cs typeface="Arial"/>
              </a:rPr>
              <a:t>(Mature cyst)</a:t>
            </a:r>
            <a:r>
              <a:rPr lang="ar-SA" sz="1600" b="1" dirty="0">
                <a:latin typeface="Calibri"/>
                <a:ea typeface="Arial Unicode MS"/>
                <a:cs typeface="Arial"/>
              </a:rPr>
              <a:t> وهوا لطور المعدي. يمر هذا الطور مع الغائط إلى الخارج ويصاب الإنسان عندما يتناول طعاماً أو شراباً ملوثاً بالطور المعدي فيصل هذا الطور إلى الجزء الأسفل من الأمعاء الدقيقة حيث يخرج الكائن من الحوصلة (الكيس) وفي هذه الحالة يسمى الطور بعد المتكيس </a:t>
            </a:r>
            <a:r>
              <a:rPr lang="en-US" sz="1600" b="1" dirty="0" err="1">
                <a:latin typeface="Arial"/>
                <a:ea typeface="Arial Unicode MS"/>
                <a:cs typeface="Arial"/>
              </a:rPr>
              <a:t>Metacyst</a:t>
            </a:r>
            <a:r>
              <a:rPr lang="en-US" sz="1600" b="1" dirty="0">
                <a:latin typeface="Arial"/>
                <a:ea typeface="Arial Unicode MS"/>
                <a:cs typeface="Arial"/>
              </a:rPr>
              <a:t> </a:t>
            </a:r>
            <a:r>
              <a:rPr lang="ar-SA" sz="1600" b="1" dirty="0">
                <a:latin typeface="Calibri"/>
                <a:ea typeface="Arial Unicode MS"/>
                <a:cs typeface="Arial"/>
              </a:rPr>
              <a:t> (رباعي </a:t>
            </a:r>
            <a:r>
              <a:rPr lang="ar-SA" sz="1600" b="1" dirty="0" err="1">
                <a:latin typeface="Calibri"/>
                <a:ea typeface="Arial Unicode MS"/>
                <a:cs typeface="Arial"/>
              </a:rPr>
              <a:t>الأنوية</a:t>
            </a:r>
            <a:r>
              <a:rPr lang="ar-SA" sz="1600" b="1" dirty="0">
                <a:latin typeface="Calibri"/>
                <a:ea typeface="Arial Unicode MS"/>
                <a:cs typeface="Arial"/>
              </a:rPr>
              <a:t>). تنقسم </a:t>
            </a:r>
            <a:r>
              <a:rPr lang="ar-SA" sz="1600" b="1" dirty="0" err="1">
                <a:latin typeface="Calibri"/>
                <a:ea typeface="Arial Unicode MS"/>
                <a:cs typeface="Arial"/>
              </a:rPr>
              <a:t>الأنوية</a:t>
            </a:r>
            <a:r>
              <a:rPr lang="ar-SA" sz="1600" b="1" dirty="0">
                <a:latin typeface="Calibri"/>
                <a:ea typeface="Arial Unicode MS"/>
                <a:cs typeface="Arial"/>
              </a:rPr>
              <a:t> مرة واحدة ويتكون الطور بعد المتكيس ثماني </a:t>
            </a:r>
            <a:r>
              <a:rPr lang="ar-SA" sz="1600" b="1" dirty="0" err="1">
                <a:latin typeface="Calibri"/>
                <a:ea typeface="Arial Unicode MS"/>
                <a:cs typeface="Arial"/>
              </a:rPr>
              <a:t>الأنوية</a:t>
            </a:r>
            <a:r>
              <a:rPr lang="ar-SA" sz="1600" b="1" dirty="0">
                <a:latin typeface="Calibri"/>
                <a:ea typeface="Arial Unicode MS"/>
                <a:cs typeface="Arial"/>
              </a:rPr>
              <a:t> الذي يكون ثمانية أفراد جديدة تتغذى على محتويات الغذاء بالأمعاء وتنمو إلى الطور </a:t>
            </a:r>
            <a:r>
              <a:rPr lang="ar-SA" sz="1600" b="1" dirty="0" err="1">
                <a:latin typeface="Calibri"/>
                <a:ea typeface="Arial Unicode MS"/>
                <a:cs typeface="Arial"/>
              </a:rPr>
              <a:t>المغتذى</a:t>
            </a:r>
            <a:r>
              <a:rPr lang="ar-SA" sz="1600" b="1" dirty="0">
                <a:latin typeface="Calibri"/>
                <a:ea typeface="Arial Unicode MS"/>
                <a:cs typeface="Arial"/>
              </a:rPr>
              <a:t>.</a:t>
            </a:r>
            <a:endParaRPr lang="en-US" sz="1100" dirty="0">
              <a:effectLst/>
              <a:latin typeface="Calibri"/>
              <a:ea typeface="Calibri"/>
              <a:cs typeface="Arial"/>
            </a:endParaRPr>
          </a:p>
        </p:txBody>
      </p:sp>
    </p:spTree>
    <p:extLst>
      <p:ext uri="{BB962C8B-B14F-4D97-AF65-F5344CB8AC3E}">
        <p14:creationId xmlns:p14="http://schemas.microsoft.com/office/powerpoint/2010/main" val="37601413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116632"/>
            <a:ext cx="8856984" cy="6696744"/>
          </a:xfrm>
        </p:spPr>
        <p:txBody>
          <a:bodyPr>
            <a:normAutofit fontScale="77500" lnSpcReduction="20000"/>
          </a:bodyPr>
          <a:lstStyle/>
          <a:p>
            <a:pPr marL="82296" indent="0" algn="ctr" rtl="1">
              <a:buNone/>
            </a:pPr>
            <a:r>
              <a:rPr lang="en-US" sz="4100" b="1" dirty="0" err="1">
                <a:solidFill>
                  <a:srgbClr val="FF0000"/>
                </a:solidFill>
                <a:ea typeface="Arial Unicode MS"/>
                <a:cs typeface="Arial"/>
              </a:rPr>
              <a:t>P</a:t>
            </a:r>
            <a:r>
              <a:rPr lang="en-US" sz="4100" b="1" dirty="0" err="1" smtClean="0">
                <a:solidFill>
                  <a:srgbClr val="FF0000"/>
                </a:solidFill>
                <a:ea typeface="Arial Unicode MS"/>
                <a:cs typeface="Arial"/>
              </a:rPr>
              <a:t>athogensis</a:t>
            </a:r>
            <a:endParaRPr lang="ar-IQ" b="1" dirty="0" smtClean="0">
              <a:ea typeface="Arial Unicode MS"/>
              <a:cs typeface="Arial"/>
            </a:endParaRPr>
          </a:p>
          <a:p>
            <a:pPr algn="just" rtl="1"/>
            <a:r>
              <a:rPr lang="ar-SA" b="1" dirty="0" smtClean="0">
                <a:ea typeface="Arial Unicode MS"/>
                <a:cs typeface="Arial"/>
              </a:rPr>
              <a:t>تعتبر </a:t>
            </a:r>
            <a:r>
              <a:rPr lang="ar-SA" b="1" dirty="0" err="1">
                <a:ea typeface="Arial Unicode MS"/>
                <a:cs typeface="Arial"/>
              </a:rPr>
              <a:t>الأميبة</a:t>
            </a:r>
            <a:r>
              <a:rPr lang="ar-SA" b="1" dirty="0">
                <a:ea typeface="Arial Unicode MS"/>
                <a:cs typeface="Arial"/>
              </a:rPr>
              <a:t> المحللة للأنسجة  طفيل شديد الإمراض ومع ذلك فانه </a:t>
            </a:r>
            <a:r>
              <a:rPr lang="ar-SA" b="1" dirty="0" err="1">
                <a:ea typeface="Arial Unicode MS"/>
                <a:cs typeface="Arial"/>
              </a:rPr>
              <a:t>فى</a:t>
            </a:r>
            <a:r>
              <a:rPr lang="ar-SA" b="1" dirty="0">
                <a:ea typeface="Arial Unicode MS"/>
                <a:cs typeface="Arial"/>
              </a:rPr>
              <a:t> حوالي 90% من الحالات تعيش الأطوار </a:t>
            </a:r>
            <a:r>
              <a:rPr lang="ar-SA" b="1" dirty="0" err="1">
                <a:ea typeface="Arial Unicode MS"/>
                <a:cs typeface="Arial"/>
              </a:rPr>
              <a:t>المغتذيه</a:t>
            </a:r>
            <a:r>
              <a:rPr lang="ar-SA" b="1" dirty="0">
                <a:ea typeface="Arial Unicode MS"/>
                <a:cs typeface="Arial"/>
              </a:rPr>
              <a:t> كأشكال معوية </a:t>
            </a:r>
            <a:r>
              <a:rPr lang="en-US" b="1" dirty="0">
                <a:latin typeface="Arial"/>
                <a:ea typeface="Arial Unicode MS"/>
              </a:rPr>
              <a:t>(Lumen forms)</a:t>
            </a:r>
            <a:r>
              <a:rPr lang="ar-SA" b="1" dirty="0">
                <a:latin typeface="Arial"/>
                <a:ea typeface="Arial Unicode MS"/>
              </a:rPr>
              <a:t> </a:t>
            </a:r>
            <a:r>
              <a:rPr lang="ar-SA" b="1" dirty="0" err="1">
                <a:latin typeface="Arial"/>
                <a:ea typeface="Arial Unicode MS"/>
              </a:rPr>
              <a:t>لاتضر</a:t>
            </a:r>
            <a:r>
              <a:rPr lang="ar-SA" b="1" dirty="0">
                <a:latin typeface="Arial"/>
                <a:ea typeface="Arial Unicode MS"/>
              </a:rPr>
              <a:t> و لا تصيب الأنسجة أما </a:t>
            </a:r>
            <a:r>
              <a:rPr lang="ar-SA" b="1" dirty="0" err="1">
                <a:latin typeface="Arial"/>
                <a:ea typeface="Arial Unicode MS"/>
              </a:rPr>
              <a:t>فى</a:t>
            </a:r>
            <a:r>
              <a:rPr lang="ar-SA" b="1" dirty="0">
                <a:latin typeface="Arial"/>
                <a:ea typeface="Arial Unicode MS"/>
              </a:rPr>
              <a:t> نسبة 10% الأخرى فإن هذه الأطوار تعيش كأشكال نسيجية (داخل النسيج</a:t>
            </a:r>
            <a:r>
              <a:rPr lang="ar-SA" b="1" dirty="0" smtClean="0">
                <a:latin typeface="Arial"/>
                <a:ea typeface="Arial Unicode MS"/>
              </a:rPr>
              <a:t>)</a:t>
            </a:r>
            <a:r>
              <a:rPr lang="en-US" b="1" dirty="0">
                <a:latin typeface="Arial"/>
                <a:ea typeface="Arial Unicode MS"/>
              </a:rPr>
              <a:t>.</a:t>
            </a:r>
            <a:endParaRPr lang="en-US" b="1" dirty="0" smtClean="0">
              <a:latin typeface="Arial"/>
              <a:ea typeface="Arial Unicode MS"/>
            </a:endParaRPr>
          </a:p>
          <a:p>
            <a:pPr algn="just" rtl="1"/>
            <a:r>
              <a:rPr lang="ar-IQ" b="1" dirty="0" smtClean="0">
                <a:latin typeface="Arial"/>
                <a:ea typeface="Arial Unicode MS"/>
              </a:rPr>
              <a:t>تعتمد التأثيرات المرضية على شدة </a:t>
            </a:r>
            <a:r>
              <a:rPr lang="ar-IQ" b="1" dirty="0" err="1" smtClean="0">
                <a:latin typeface="Arial"/>
                <a:ea typeface="Arial Unicode MS"/>
              </a:rPr>
              <a:t>الاصابة</a:t>
            </a:r>
            <a:r>
              <a:rPr lang="ar-IQ" b="1" dirty="0" smtClean="0">
                <a:latin typeface="Arial"/>
                <a:ea typeface="Arial Unicode MS"/>
              </a:rPr>
              <a:t> ومقاومة المضيف.</a:t>
            </a:r>
            <a:endParaRPr lang="en-US" b="1" dirty="0" smtClean="0">
              <a:latin typeface="Arial"/>
              <a:ea typeface="Arial Unicode MS"/>
            </a:endParaRPr>
          </a:p>
          <a:p>
            <a:pPr algn="just" rtl="1"/>
            <a:r>
              <a:rPr lang="ar-SA" b="1" dirty="0" smtClean="0">
                <a:latin typeface="Arial"/>
                <a:ea typeface="Arial Unicode MS"/>
              </a:rPr>
              <a:t>مسببه </a:t>
            </a:r>
            <a:r>
              <a:rPr lang="ar-SA" b="1" dirty="0">
                <a:latin typeface="Arial"/>
                <a:ea typeface="Arial Unicode MS"/>
              </a:rPr>
              <a:t>أضراراً كبيره و يساعد نقص الفيتامينات و سوء التغذية أو إتلاف الطبقة المخاطية بواسطة التهابات بكتيرية سابقة على التحول من الشكل المعوي إلى الشكل النسيجي.  تسبب </a:t>
            </a:r>
            <a:r>
              <a:rPr lang="ar-SA" b="1" dirty="0" err="1">
                <a:latin typeface="Arial"/>
                <a:ea typeface="Arial Unicode MS"/>
              </a:rPr>
              <a:t>الأميبة</a:t>
            </a:r>
            <a:r>
              <a:rPr lang="ar-SA" b="1" dirty="0">
                <a:latin typeface="Arial"/>
                <a:ea typeface="Arial Unicode MS"/>
              </a:rPr>
              <a:t> المحللة للأنسجة  </a:t>
            </a:r>
            <a:r>
              <a:rPr lang="ar-SA" b="1" dirty="0" err="1">
                <a:latin typeface="Arial"/>
                <a:ea typeface="Arial Unicode MS"/>
              </a:rPr>
              <a:t>الدوسنتاريا</a:t>
            </a:r>
            <a:r>
              <a:rPr lang="ar-SA" b="1" dirty="0">
                <a:latin typeface="Arial"/>
                <a:ea typeface="Arial Unicode MS"/>
              </a:rPr>
              <a:t> الأميبية </a:t>
            </a:r>
            <a:r>
              <a:rPr lang="en-US" b="1" dirty="0">
                <a:latin typeface="Arial"/>
                <a:ea typeface="Arial Unicode MS"/>
              </a:rPr>
              <a:t>(Dysentery)</a:t>
            </a:r>
            <a:r>
              <a:rPr lang="ar-SA" b="1" dirty="0">
                <a:latin typeface="Arial"/>
                <a:ea typeface="Arial Unicode MS"/>
              </a:rPr>
              <a:t>  و يمكن أن تنتشر عن طريق مجرى الدم عن طريق الوريد </a:t>
            </a:r>
            <a:r>
              <a:rPr lang="ar-SA" b="1" dirty="0" err="1">
                <a:latin typeface="Arial"/>
                <a:ea typeface="Arial Unicode MS"/>
              </a:rPr>
              <a:t>البابى</a:t>
            </a:r>
            <a:r>
              <a:rPr lang="ar-SA" b="1" dirty="0">
                <a:latin typeface="Arial"/>
                <a:ea typeface="Arial Unicode MS"/>
              </a:rPr>
              <a:t> إلى الكبد مسببه </a:t>
            </a:r>
            <a:r>
              <a:rPr lang="ar-IQ" b="1" dirty="0" smtClean="0">
                <a:latin typeface="Arial"/>
                <a:ea typeface="Arial Unicode MS"/>
              </a:rPr>
              <a:t>التهاب الكبد </a:t>
            </a:r>
            <a:r>
              <a:rPr lang="ar-IQ" b="1" dirty="0" err="1" smtClean="0">
                <a:latin typeface="Arial"/>
                <a:ea typeface="Arial Unicode MS"/>
              </a:rPr>
              <a:t>الاميبي</a:t>
            </a:r>
            <a:r>
              <a:rPr lang="ar-IQ" b="1" dirty="0" smtClean="0">
                <a:latin typeface="Arial"/>
                <a:ea typeface="Arial Unicode MS"/>
              </a:rPr>
              <a:t> </a:t>
            </a:r>
            <a:r>
              <a:rPr lang="en-US" b="1" dirty="0" smtClean="0">
                <a:latin typeface="Arial"/>
                <a:ea typeface="Arial Unicode MS"/>
              </a:rPr>
              <a:t>amoebic hepatitis</a:t>
            </a:r>
            <a:r>
              <a:rPr lang="ar-IQ" b="1" dirty="0" smtClean="0">
                <a:latin typeface="Arial"/>
                <a:ea typeface="Arial Unicode MS"/>
              </a:rPr>
              <a:t> المؤدي </a:t>
            </a:r>
            <a:r>
              <a:rPr lang="ar-IQ" b="1" dirty="0" err="1" smtClean="0">
                <a:latin typeface="Arial"/>
                <a:ea typeface="Arial Unicode MS"/>
              </a:rPr>
              <a:t>الى</a:t>
            </a:r>
            <a:r>
              <a:rPr lang="ar-IQ" b="1" dirty="0" smtClean="0">
                <a:latin typeface="Arial"/>
                <a:ea typeface="Arial Unicode MS"/>
              </a:rPr>
              <a:t> </a:t>
            </a:r>
            <a:r>
              <a:rPr lang="ar-SA" b="1" dirty="0" smtClean="0">
                <a:latin typeface="Arial"/>
                <a:ea typeface="Arial Unicode MS"/>
              </a:rPr>
              <a:t>خراج </a:t>
            </a:r>
            <a:r>
              <a:rPr lang="ar-SA" b="1" dirty="0">
                <a:latin typeface="Arial"/>
                <a:ea typeface="Arial Unicode MS"/>
              </a:rPr>
              <a:t>بالكبد </a:t>
            </a:r>
            <a:r>
              <a:rPr lang="en-US" b="1" dirty="0">
                <a:latin typeface="Arial"/>
                <a:ea typeface="Arial Unicode MS"/>
              </a:rPr>
              <a:t>(Liver abscesses)</a:t>
            </a:r>
            <a:r>
              <a:rPr lang="ar-SA" b="1" dirty="0">
                <a:latin typeface="Arial"/>
                <a:ea typeface="Arial Unicode MS"/>
              </a:rPr>
              <a:t>  ومنه إلى  الرئتين </a:t>
            </a:r>
            <a:r>
              <a:rPr lang="en-US" b="1" dirty="0">
                <a:latin typeface="Arial"/>
                <a:ea typeface="Arial Unicode MS"/>
              </a:rPr>
              <a:t>(Pulmonary abscesses)</a:t>
            </a:r>
            <a:r>
              <a:rPr lang="ar-SA" b="1" dirty="0">
                <a:latin typeface="Arial"/>
                <a:ea typeface="Arial Unicode MS"/>
              </a:rPr>
              <a:t> و إلى الدماغ </a:t>
            </a:r>
            <a:r>
              <a:rPr lang="en-US" b="1" dirty="0">
                <a:latin typeface="Arial"/>
                <a:ea typeface="Arial Unicode MS"/>
              </a:rPr>
              <a:t>(Cerebral abscesses)</a:t>
            </a:r>
            <a:r>
              <a:rPr lang="ar-SA" b="1" dirty="0">
                <a:latin typeface="Arial"/>
                <a:ea typeface="Arial Unicode MS"/>
              </a:rPr>
              <a:t> </a:t>
            </a:r>
            <a:r>
              <a:rPr lang="ar-SA" b="1" dirty="0" err="1">
                <a:latin typeface="Arial"/>
                <a:ea typeface="Arial Unicode MS"/>
              </a:rPr>
              <a:t>فى</a:t>
            </a:r>
            <a:r>
              <a:rPr lang="ar-SA" b="1" dirty="0">
                <a:latin typeface="Arial"/>
                <a:ea typeface="Arial Unicode MS"/>
              </a:rPr>
              <a:t> حالات </a:t>
            </a:r>
            <a:r>
              <a:rPr lang="ar-SA" b="1" dirty="0" smtClean="0">
                <a:latin typeface="Arial"/>
                <a:ea typeface="Arial Unicode MS"/>
              </a:rPr>
              <a:t>نادرة</a:t>
            </a:r>
            <a:r>
              <a:rPr lang="ar-IQ" b="1" dirty="0">
                <a:latin typeface="Arial"/>
                <a:ea typeface="Arial Unicode MS"/>
              </a:rPr>
              <a:t> </a:t>
            </a:r>
            <a:r>
              <a:rPr lang="ar-IQ" b="1" dirty="0" smtClean="0">
                <a:latin typeface="Arial"/>
                <a:ea typeface="Arial Unicode MS"/>
              </a:rPr>
              <a:t>وقد تصل </a:t>
            </a:r>
            <a:r>
              <a:rPr lang="ar-IQ" b="1" dirty="0" err="1" smtClean="0">
                <a:latin typeface="Arial"/>
                <a:ea typeface="Arial Unicode MS"/>
              </a:rPr>
              <a:t>الاصابة</a:t>
            </a:r>
            <a:r>
              <a:rPr lang="ar-IQ" b="1" dirty="0" smtClean="0">
                <a:latin typeface="Arial"/>
                <a:ea typeface="Arial Unicode MS"/>
              </a:rPr>
              <a:t> للكليتين </a:t>
            </a:r>
            <a:r>
              <a:rPr lang="ar-IQ" b="1" dirty="0" err="1" smtClean="0">
                <a:latin typeface="Arial"/>
                <a:ea typeface="Arial Unicode MS"/>
              </a:rPr>
              <a:t>والاعضاء</a:t>
            </a:r>
            <a:r>
              <a:rPr lang="ar-IQ" b="1" dirty="0" smtClean="0">
                <a:latin typeface="Arial"/>
                <a:ea typeface="Arial Unicode MS"/>
              </a:rPr>
              <a:t> التناسلية وقد تسبب </a:t>
            </a:r>
            <a:r>
              <a:rPr lang="en-US" b="1" dirty="0" smtClean="0">
                <a:latin typeface="Arial"/>
                <a:ea typeface="Arial Unicode MS"/>
              </a:rPr>
              <a:t>cutaneous </a:t>
            </a:r>
            <a:r>
              <a:rPr lang="en-US" b="1" dirty="0" err="1" smtClean="0">
                <a:latin typeface="Arial"/>
                <a:ea typeface="Arial Unicode MS"/>
              </a:rPr>
              <a:t>amaebiasis</a:t>
            </a:r>
            <a:r>
              <a:rPr lang="ar-SA" b="1" dirty="0" smtClean="0">
                <a:latin typeface="Arial"/>
                <a:ea typeface="Arial Unicode MS"/>
              </a:rPr>
              <a:t> </a:t>
            </a:r>
            <a:r>
              <a:rPr lang="ar-SA" b="1" dirty="0">
                <a:latin typeface="Arial"/>
                <a:ea typeface="Arial Unicode MS"/>
              </a:rPr>
              <a:t>يستطيع الطور </a:t>
            </a:r>
            <a:r>
              <a:rPr lang="ar-SA" b="1" dirty="0" err="1">
                <a:latin typeface="Arial"/>
                <a:ea typeface="Arial Unicode MS"/>
              </a:rPr>
              <a:t>المغتذى</a:t>
            </a:r>
            <a:r>
              <a:rPr lang="ar-SA" b="1" dirty="0">
                <a:latin typeface="Arial"/>
                <a:ea typeface="Arial Unicode MS"/>
              </a:rPr>
              <a:t> مهاجمة الطبقة المخاطية للأمعاء بواسطة أنزيماته المحللة ويسبب قرحة كأسيه أو دورقيه. ويمتد التقرح في الإصابات المزمنة إلى الطبقات العميقة كالطبقة تحت المخاطية ويؤدى ذلك إلى حدوث التهاب بالأمعاء وكذلك التهاب بالزائدة </a:t>
            </a:r>
            <a:r>
              <a:rPr lang="ar-SA" b="1" dirty="0" smtClean="0">
                <a:latin typeface="Arial"/>
                <a:ea typeface="Arial Unicode MS"/>
              </a:rPr>
              <a:t>الدودية</a:t>
            </a:r>
            <a:r>
              <a:rPr lang="en-US" b="1" dirty="0" smtClean="0">
                <a:latin typeface="Arial"/>
                <a:ea typeface="Arial Unicode MS"/>
              </a:rPr>
              <a:t> Appendicitis</a:t>
            </a:r>
            <a:r>
              <a:rPr lang="ar-IQ" b="1" dirty="0" smtClean="0">
                <a:latin typeface="Arial"/>
                <a:ea typeface="Arial Unicode MS"/>
              </a:rPr>
              <a:t>وتثقب </a:t>
            </a:r>
            <a:r>
              <a:rPr lang="ar-IQ" b="1" dirty="0" err="1" smtClean="0">
                <a:latin typeface="Arial"/>
                <a:ea typeface="Arial Unicode MS"/>
              </a:rPr>
              <a:t>الامعاء</a:t>
            </a:r>
            <a:r>
              <a:rPr lang="ar-IQ" b="1" dirty="0" smtClean="0">
                <a:latin typeface="Arial"/>
                <a:ea typeface="Arial Unicode MS"/>
              </a:rPr>
              <a:t> مع ورم حبيبي </a:t>
            </a:r>
            <a:r>
              <a:rPr lang="ar-IQ" b="1" dirty="0" err="1" smtClean="0">
                <a:latin typeface="Arial"/>
                <a:ea typeface="Arial Unicode MS"/>
              </a:rPr>
              <a:t>اميبي</a:t>
            </a:r>
            <a:r>
              <a:rPr lang="ar-IQ" b="1" dirty="0" smtClean="0">
                <a:latin typeface="Arial"/>
                <a:ea typeface="Arial Unicode MS"/>
              </a:rPr>
              <a:t> </a:t>
            </a:r>
            <a:r>
              <a:rPr lang="en-US" b="1" dirty="0" err="1" smtClean="0">
                <a:latin typeface="Arial"/>
                <a:ea typeface="Arial Unicode MS"/>
              </a:rPr>
              <a:t>ameboma</a:t>
            </a:r>
            <a:r>
              <a:rPr lang="ar-SA" b="1" dirty="0" smtClean="0">
                <a:latin typeface="Arial"/>
                <a:ea typeface="Arial Unicode MS"/>
              </a:rPr>
              <a:t>. </a:t>
            </a:r>
            <a:endParaRPr lang="en-US" dirty="0"/>
          </a:p>
        </p:txBody>
      </p:sp>
    </p:spTree>
    <p:extLst>
      <p:ext uri="{BB962C8B-B14F-4D97-AF65-F5344CB8AC3E}">
        <p14:creationId xmlns:p14="http://schemas.microsoft.com/office/powerpoint/2010/main" val="10037188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0792" y="68560"/>
            <a:ext cx="8685704" cy="4800600"/>
          </a:xfrm>
        </p:spPr>
        <p:txBody>
          <a:bodyPr>
            <a:noAutofit/>
          </a:bodyPr>
          <a:lstStyle/>
          <a:p>
            <a:pPr algn="justLow" rtl="1">
              <a:spcAft>
                <a:spcPts val="0"/>
              </a:spcAft>
            </a:pPr>
            <a:r>
              <a:rPr lang="ar-IQ" sz="2400" b="1" dirty="0" err="1">
                <a:solidFill>
                  <a:srgbClr val="FF0000"/>
                </a:solidFill>
                <a:latin typeface="Times New Roman"/>
                <a:ea typeface="Times New Roman"/>
              </a:rPr>
              <a:t>اعراض</a:t>
            </a:r>
            <a:r>
              <a:rPr lang="ar-IQ" sz="2400" b="1" dirty="0">
                <a:solidFill>
                  <a:srgbClr val="FF0000"/>
                </a:solidFill>
                <a:latin typeface="Times New Roman"/>
                <a:ea typeface="Times New Roman"/>
              </a:rPr>
              <a:t> </a:t>
            </a:r>
            <a:r>
              <a:rPr lang="ar-IQ" sz="2400" b="1" dirty="0" smtClean="0">
                <a:solidFill>
                  <a:srgbClr val="FF0000"/>
                </a:solidFill>
                <a:latin typeface="Times New Roman"/>
                <a:ea typeface="Times New Roman"/>
              </a:rPr>
              <a:t>المرض</a:t>
            </a:r>
            <a:r>
              <a:rPr lang="en-US" sz="2400" b="1" dirty="0" smtClean="0">
                <a:solidFill>
                  <a:srgbClr val="FF0000"/>
                </a:solidFill>
                <a:latin typeface="Times New Roman"/>
                <a:ea typeface="Times New Roman"/>
              </a:rPr>
              <a:t>:</a:t>
            </a:r>
          </a:p>
          <a:p>
            <a:pPr algn="justLow" rtl="1">
              <a:spcAft>
                <a:spcPts val="0"/>
              </a:spcAft>
            </a:pPr>
            <a:r>
              <a:rPr lang="ar-IQ" sz="2400" b="1" dirty="0" smtClean="0">
                <a:latin typeface="Times New Roman"/>
                <a:ea typeface="Times New Roman"/>
              </a:rPr>
              <a:t>يعتمد ظهور </a:t>
            </a:r>
            <a:r>
              <a:rPr lang="ar-IQ" sz="2400" b="1" dirty="0" err="1" smtClean="0">
                <a:latin typeface="Times New Roman"/>
                <a:ea typeface="Times New Roman"/>
              </a:rPr>
              <a:t>الاعراض</a:t>
            </a:r>
            <a:r>
              <a:rPr lang="ar-IQ" sz="2400" b="1" dirty="0" smtClean="0">
                <a:latin typeface="Times New Roman"/>
                <a:ea typeface="Times New Roman"/>
              </a:rPr>
              <a:t> على عدد القرح وموقعها ومساحتها</a:t>
            </a:r>
            <a:endParaRPr lang="en-US" sz="1800" b="1" dirty="0">
              <a:latin typeface="Times New Roman"/>
              <a:ea typeface="Times New Roman"/>
            </a:endParaRPr>
          </a:p>
          <a:p>
            <a:pPr marL="342900" lvl="0" indent="-342900" algn="justLow" rtl="1">
              <a:spcAft>
                <a:spcPts val="0"/>
              </a:spcAft>
              <a:buFont typeface="+mj-lt"/>
              <a:buAutoNum type="arabicPeriod"/>
              <a:tabLst>
                <a:tab pos="466725" algn="l"/>
              </a:tabLst>
            </a:pPr>
            <a:r>
              <a:rPr lang="ar-IQ" sz="2400" b="1" dirty="0" err="1">
                <a:latin typeface="Times New Roman"/>
                <a:ea typeface="Times New Roman"/>
              </a:rPr>
              <a:t>اسهال</a:t>
            </a:r>
            <a:r>
              <a:rPr lang="ar-IQ" sz="2400" b="1" dirty="0">
                <a:latin typeface="Times New Roman"/>
                <a:ea typeface="Times New Roman"/>
              </a:rPr>
              <a:t> </a:t>
            </a:r>
            <a:r>
              <a:rPr lang="ar-IQ" sz="2400" b="1" dirty="0" err="1">
                <a:latin typeface="Times New Roman"/>
                <a:ea typeface="Times New Roman"/>
              </a:rPr>
              <a:t>اميبي</a:t>
            </a:r>
            <a:r>
              <a:rPr lang="ar-IQ" sz="2400" b="1" dirty="0">
                <a:latin typeface="Times New Roman"/>
                <a:ea typeface="Times New Roman"/>
              </a:rPr>
              <a:t> حاوي على دم ومواد مخاطية وقطع من الطبقة المخاطية المنخورة على </a:t>
            </a:r>
            <a:r>
              <a:rPr lang="ar-IQ" sz="2400" b="1" dirty="0" err="1">
                <a:latin typeface="Times New Roman"/>
                <a:ea typeface="Times New Roman"/>
              </a:rPr>
              <a:t>الادوار</a:t>
            </a:r>
            <a:r>
              <a:rPr lang="ar-IQ" sz="2400" b="1" dirty="0">
                <a:latin typeface="Times New Roman"/>
                <a:ea typeface="Times New Roman"/>
              </a:rPr>
              <a:t> </a:t>
            </a:r>
            <a:r>
              <a:rPr lang="ar-IQ" sz="2400" b="1" dirty="0" err="1">
                <a:latin typeface="Times New Roman"/>
                <a:ea typeface="Times New Roman"/>
              </a:rPr>
              <a:t>المغتذي</a:t>
            </a:r>
            <a:r>
              <a:rPr lang="ar-IQ" sz="2400" b="1" dirty="0">
                <a:latin typeface="Times New Roman"/>
                <a:ea typeface="Times New Roman"/>
              </a:rPr>
              <a:t> من </a:t>
            </a:r>
            <a:r>
              <a:rPr lang="ar-IQ" sz="2400" b="1" dirty="0" err="1">
                <a:latin typeface="Times New Roman"/>
                <a:ea typeface="Times New Roman"/>
              </a:rPr>
              <a:t>الاميبا</a:t>
            </a:r>
            <a:r>
              <a:rPr lang="ar-IQ" sz="2400" b="1" dirty="0">
                <a:latin typeface="Times New Roman"/>
                <a:ea typeface="Times New Roman"/>
              </a:rPr>
              <a:t>.</a:t>
            </a:r>
            <a:endParaRPr lang="en-US" sz="1800" b="1" dirty="0">
              <a:latin typeface="Times New Roman"/>
              <a:ea typeface="Times New Roman"/>
            </a:endParaRPr>
          </a:p>
          <a:p>
            <a:pPr marL="342900" lvl="0" indent="-342900" algn="justLow" rtl="1">
              <a:spcAft>
                <a:spcPts val="0"/>
              </a:spcAft>
              <a:buFont typeface="+mj-lt"/>
              <a:buAutoNum type="arabicPeriod"/>
              <a:tabLst>
                <a:tab pos="466725" algn="l"/>
              </a:tabLst>
            </a:pPr>
            <a:r>
              <a:rPr lang="ar-IQ" sz="2400" b="1" dirty="0">
                <a:latin typeface="Times New Roman"/>
                <a:ea typeface="Times New Roman"/>
              </a:rPr>
              <a:t>الم بطني حاد ووهن وحمى بدرجة 38-40م.</a:t>
            </a:r>
            <a:endParaRPr lang="en-US" sz="1800" b="1" dirty="0">
              <a:latin typeface="Times New Roman"/>
              <a:ea typeface="Times New Roman"/>
            </a:endParaRPr>
          </a:p>
          <a:p>
            <a:pPr marL="342900" lvl="0" indent="-342900" algn="justLow" rtl="1">
              <a:spcAft>
                <a:spcPts val="0"/>
              </a:spcAft>
              <a:buFont typeface="+mj-lt"/>
              <a:buAutoNum type="arabicPeriod"/>
              <a:tabLst>
                <a:tab pos="466725" algn="l"/>
              </a:tabLst>
            </a:pPr>
            <a:r>
              <a:rPr lang="ar-IQ" sz="2400" b="1" dirty="0">
                <a:latin typeface="Times New Roman"/>
                <a:ea typeface="Times New Roman"/>
              </a:rPr>
              <a:t>الشفاء لا يزود المصاب بمناعة تحميه من </a:t>
            </a:r>
            <a:r>
              <a:rPr lang="ar-IQ" sz="2400" b="1" dirty="0" err="1">
                <a:latin typeface="Times New Roman"/>
                <a:ea typeface="Times New Roman"/>
              </a:rPr>
              <a:t>الاصابة</a:t>
            </a:r>
            <a:r>
              <a:rPr lang="ar-IQ" sz="2400" b="1" dirty="0">
                <a:latin typeface="Times New Roman"/>
                <a:ea typeface="Times New Roman"/>
              </a:rPr>
              <a:t> وحاملي المرض قد يتمتعون بقدرة تحمل </a:t>
            </a:r>
            <a:r>
              <a:rPr lang="en-US" sz="2400" b="1" dirty="0">
                <a:latin typeface="Times New Roman"/>
                <a:ea typeface="Times New Roman"/>
              </a:rPr>
              <a:t>tolerance</a:t>
            </a:r>
            <a:r>
              <a:rPr lang="ar-IQ" sz="2400" b="1" dirty="0">
                <a:latin typeface="Times New Roman"/>
                <a:ea typeface="Times New Roman"/>
              </a:rPr>
              <a:t> للطفيلي</a:t>
            </a:r>
            <a:r>
              <a:rPr lang="ar-IQ" sz="2400" b="1" dirty="0" smtClean="0">
                <a:latin typeface="Times New Roman"/>
                <a:ea typeface="Times New Roman"/>
              </a:rPr>
              <a:t>.</a:t>
            </a:r>
            <a:endParaRPr lang="en-US" sz="1800" b="1" dirty="0">
              <a:latin typeface="Times New Roman"/>
              <a:ea typeface="Times New Roman"/>
            </a:endParaRPr>
          </a:p>
          <a:p>
            <a:pPr algn="justLow" rtl="1">
              <a:spcAft>
                <a:spcPts val="0"/>
              </a:spcAft>
            </a:pPr>
            <a:r>
              <a:rPr lang="ar-IQ" sz="2400" b="1" dirty="0" smtClean="0">
                <a:solidFill>
                  <a:srgbClr val="FF0000"/>
                </a:solidFill>
                <a:latin typeface="Times New Roman"/>
                <a:ea typeface="Times New Roman"/>
              </a:rPr>
              <a:t>التشخيص</a:t>
            </a:r>
            <a:r>
              <a:rPr lang="en-US" sz="2400" b="1" dirty="0" smtClean="0">
                <a:solidFill>
                  <a:srgbClr val="FF0000"/>
                </a:solidFill>
                <a:latin typeface="Times New Roman"/>
                <a:ea typeface="Times New Roman"/>
              </a:rPr>
              <a:t>:</a:t>
            </a:r>
            <a:endParaRPr lang="en-US" sz="1800" b="1" dirty="0">
              <a:solidFill>
                <a:srgbClr val="FF0000"/>
              </a:solidFill>
              <a:latin typeface="Times New Roman"/>
              <a:ea typeface="Times New Roman"/>
            </a:endParaRPr>
          </a:p>
          <a:p>
            <a:pPr algn="justLow" rtl="1">
              <a:spcAft>
                <a:spcPts val="0"/>
              </a:spcAft>
            </a:pPr>
            <a:r>
              <a:rPr lang="ar-IQ" sz="2400" b="1" dirty="0" smtClean="0">
                <a:latin typeface="Times New Roman"/>
                <a:ea typeface="Times New Roman"/>
              </a:rPr>
              <a:t>يعتمد التشخيص على رؤية الطور </a:t>
            </a:r>
            <a:r>
              <a:rPr lang="ar-IQ" sz="2400" b="1" dirty="0" err="1" smtClean="0">
                <a:latin typeface="Times New Roman"/>
                <a:ea typeface="Times New Roman"/>
              </a:rPr>
              <a:t>المتغذي</a:t>
            </a:r>
            <a:r>
              <a:rPr lang="ar-IQ" sz="2400" b="1" dirty="0" smtClean="0">
                <a:latin typeface="Times New Roman"/>
                <a:ea typeface="Times New Roman"/>
              </a:rPr>
              <a:t> في الغائط </a:t>
            </a:r>
            <a:r>
              <a:rPr lang="ar-IQ" sz="2400" b="1" dirty="0" err="1" smtClean="0">
                <a:latin typeface="Times New Roman"/>
                <a:ea typeface="Times New Roman"/>
              </a:rPr>
              <a:t>او</a:t>
            </a:r>
            <a:r>
              <a:rPr lang="ar-IQ" sz="2400" b="1" dirty="0" smtClean="0">
                <a:latin typeface="Times New Roman"/>
                <a:ea typeface="Times New Roman"/>
              </a:rPr>
              <a:t> في </a:t>
            </a:r>
            <a:r>
              <a:rPr lang="ar-IQ" sz="2400" b="1" dirty="0" err="1" smtClean="0">
                <a:latin typeface="Times New Roman"/>
                <a:ea typeface="Times New Roman"/>
              </a:rPr>
              <a:t>الانسجة</a:t>
            </a:r>
            <a:r>
              <a:rPr lang="ar-IQ" sz="2400" b="1" dirty="0" smtClean="0">
                <a:latin typeface="Times New Roman"/>
                <a:ea typeface="Times New Roman"/>
              </a:rPr>
              <a:t>.</a:t>
            </a:r>
          </a:p>
          <a:p>
            <a:pPr algn="justLow" rtl="1">
              <a:spcAft>
                <a:spcPts val="0"/>
              </a:spcAft>
            </a:pPr>
            <a:r>
              <a:rPr lang="ar-IQ" sz="2400" b="1" dirty="0" smtClean="0">
                <a:latin typeface="Times New Roman"/>
                <a:ea typeface="Times New Roman"/>
              </a:rPr>
              <a:t>الطرق المصلية </a:t>
            </a:r>
            <a:r>
              <a:rPr lang="en-US" sz="2400" b="1" dirty="0" err="1" smtClean="0">
                <a:latin typeface="Times New Roman"/>
                <a:ea typeface="Times New Roman"/>
              </a:rPr>
              <a:t>serodiagnosis</a:t>
            </a:r>
            <a:r>
              <a:rPr lang="ar-IQ" sz="2400" b="1" dirty="0" smtClean="0">
                <a:latin typeface="Times New Roman"/>
                <a:ea typeface="Times New Roman"/>
              </a:rPr>
              <a:t> وزرع الغائط </a:t>
            </a:r>
            <a:r>
              <a:rPr lang="en-US" sz="2400" b="1" dirty="0" smtClean="0">
                <a:latin typeface="Times New Roman"/>
                <a:ea typeface="Times New Roman"/>
              </a:rPr>
              <a:t>cultivation of the organism</a:t>
            </a:r>
            <a:r>
              <a:rPr lang="ar-IQ" sz="2400" b="1" dirty="0" smtClean="0">
                <a:latin typeface="Times New Roman"/>
                <a:ea typeface="Times New Roman"/>
              </a:rPr>
              <a:t> </a:t>
            </a:r>
            <a:r>
              <a:rPr lang="ar-IQ" sz="2400" b="1" dirty="0" err="1" smtClean="0">
                <a:latin typeface="Times New Roman"/>
                <a:ea typeface="Times New Roman"/>
              </a:rPr>
              <a:t>او</a:t>
            </a:r>
            <a:r>
              <a:rPr lang="ar-IQ" sz="2400" b="1" dirty="0" smtClean="0">
                <a:latin typeface="Times New Roman"/>
                <a:ea typeface="Times New Roman"/>
              </a:rPr>
              <a:t> اخذ خزعة </a:t>
            </a:r>
            <a:r>
              <a:rPr lang="en-US" sz="2400" b="1" dirty="0" smtClean="0">
                <a:latin typeface="Times New Roman"/>
                <a:ea typeface="Times New Roman"/>
              </a:rPr>
              <a:t>biopsy</a:t>
            </a:r>
            <a:r>
              <a:rPr lang="ar-IQ" sz="2400" b="1" dirty="0" smtClean="0">
                <a:latin typeface="Times New Roman"/>
                <a:ea typeface="Times New Roman"/>
              </a:rPr>
              <a:t> </a:t>
            </a:r>
            <a:r>
              <a:rPr lang="ar-IQ" sz="2400" b="1" dirty="0" err="1" smtClean="0">
                <a:latin typeface="Times New Roman"/>
                <a:ea typeface="Times New Roman"/>
              </a:rPr>
              <a:t>او</a:t>
            </a:r>
            <a:r>
              <a:rPr lang="ar-IQ" sz="2400" b="1" dirty="0" smtClean="0">
                <a:latin typeface="Times New Roman"/>
                <a:ea typeface="Times New Roman"/>
              </a:rPr>
              <a:t> شفط جزء من الخراج </a:t>
            </a:r>
            <a:r>
              <a:rPr lang="en-US" sz="2400" b="1" dirty="0" smtClean="0">
                <a:latin typeface="Times New Roman"/>
                <a:ea typeface="Times New Roman"/>
              </a:rPr>
              <a:t>aspiration</a:t>
            </a:r>
            <a:r>
              <a:rPr lang="ar-IQ" sz="2400" b="1" dirty="0" smtClean="0">
                <a:latin typeface="Times New Roman"/>
                <a:ea typeface="Times New Roman"/>
              </a:rPr>
              <a:t> وكشف </a:t>
            </a:r>
            <a:r>
              <a:rPr lang="ar-IQ" sz="2400" b="1" dirty="0" err="1" smtClean="0">
                <a:latin typeface="Times New Roman"/>
                <a:ea typeface="Times New Roman"/>
              </a:rPr>
              <a:t>التلازن</a:t>
            </a:r>
            <a:r>
              <a:rPr lang="ar-IQ" sz="2400" b="1" dirty="0" smtClean="0">
                <a:latin typeface="Times New Roman"/>
                <a:ea typeface="Times New Roman"/>
              </a:rPr>
              <a:t>  الدموي </a:t>
            </a:r>
            <a:r>
              <a:rPr lang="en-US" sz="2400" b="1" dirty="0" err="1" smtClean="0">
                <a:latin typeface="Times New Roman"/>
                <a:ea typeface="Times New Roman"/>
              </a:rPr>
              <a:t>haemagglutination</a:t>
            </a:r>
            <a:r>
              <a:rPr lang="ar-IQ" sz="2400" b="1" dirty="0" smtClean="0">
                <a:latin typeface="Times New Roman"/>
                <a:ea typeface="Times New Roman"/>
              </a:rPr>
              <a:t> وتثبيت المتمم </a:t>
            </a:r>
            <a:r>
              <a:rPr lang="en-US" sz="2400" b="1" dirty="0" smtClean="0">
                <a:latin typeface="Times New Roman"/>
                <a:ea typeface="Times New Roman"/>
              </a:rPr>
              <a:t>complement fixation </a:t>
            </a:r>
            <a:endParaRPr lang="ar-IQ" sz="2400" b="1" dirty="0" smtClean="0">
              <a:latin typeface="Times New Roman"/>
              <a:ea typeface="Times New Roman"/>
            </a:endParaRPr>
          </a:p>
          <a:p>
            <a:pPr algn="justLow" rtl="1">
              <a:spcAft>
                <a:spcPts val="0"/>
              </a:spcAft>
            </a:pPr>
            <a:r>
              <a:rPr lang="ar-IQ" sz="2400" b="1" dirty="0" smtClean="0">
                <a:solidFill>
                  <a:srgbClr val="FF0000"/>
                </a:solidFill>
                <a:latin typeface="Times New Roman"/>
                <a:ea typeface="Times New Roman"/>
              </a:rPr>
              <a:t>العلاج : </a:t>
            </a:r>
            <a:r>
              <a:rPr lang="ar-IQ" sz="2400" b="1" dirty="0" err="1" smtClean="0">
                <a:solidFill>
                  <a:srgbClr val="FF0000"/>
                </a:solidFill>
                <a:latin typeface="Times New Roman"/>
                <a:ea typeface="Times New Roman"/>
              </a:rPr>
              <a:t>ا</a:t>
            </a:r>
            <a:r>
              <a:rPr lang="ar-IQ" sz="2400" b="1" dirty="0" err="1" smtClean="0">
                <a:latin typeface="Times New Roman"/>
                <a:ea typeface="Times New Roman"/>
              </a:rPr>
              <a:t>لفلاجيل-الكلوركوين-الامتين-التتراسايكليين</a:t>
            </a:r>
            <a:r>
              <a:rPr lang="ar-IQ" sz="2400" b="1" dirty="0">
                <a:latin typeface="Times New Roman"/>
                <a:ea typeface="Times New Roman"/>
              </a:rPr>
              <a:t> </a:t>
            </a:r>
            <a:endParaRPr lang="ar-IQ" sz="2400" b="1" dirty="0" smtClean="0">
              <a:latin typeface="Times New Roman"/>
              <a:ea typeface="Times New Roman"/>
            </a:endParaRPr>
          </a:p>
          <a:p>
            <a:pPr algn="justLow" rtl="1">
              <a:spcAft>
                <a:spcPts val="0"/>
              </a:spcAft>
            </a:pPr>
            <a:r>
              <a:rPr lang="ar-IQ" sz="2400" b="1" dirty="0" smtClean="0">
                <a:solidFill>
                  <a:srgbClr val="FF0000"/>
                </a:solidFill>
                <a:latin typeface="Times New Roman"/>
                <a:ea typeface="Times New Roman"/>
              </a:rPr>
              <a:t>الوقاية</a:t>
            </a:r>
            <a:r>
              <a:rPr lang="en-US" sz="2400" b="1" dirty="0" smtClean="0">
                <a:solidFill>
                  <a:srgbClr val="FF0000"/>
                </a:solidFill>
                <a:latin typeface="Times New Roman"/>
                <a:ea typeface="Times New Roman"/>
              </a:rPr>
              <a:t>:</a:t>
            </a:r>
            <a:r>
              <a:rPr lang="ar-IQ" sz="2400" b="1" dirty="0" smtClean="0">
                <a:latin typeface="Times New Roman"/>
                <a:ea typeface="Times New Roman"/>
              </a:rPr>
              <a:t>معالجة </a:t>
            </a:r>
            <a:r>
              <a:rPr lang="ar-IQ" sz="2400" b="1" dirty="0" err="1" smtClean="0">
                <a:latin typeface="Times New Roman"/>
                <a:ea typeface="Times New Roman"/>
              </a:rPr>
              <a:t>المصابين.</a:t>
            </a:r>
            <a:r>
              <a:rPr lang="ar-IQ" sz="1800" b="1" dirty="0" err="1" smtClean="0">
                <a:latin typeface="Times New Roman"/>
                <a:ea typeface="Times New Roman"/>
              </a:rPr>
              <a:t>ا</a:t>
            </a:r>
            <a:r>
              <a:rPr lang="ar-IQ" sz="2400" b="1" dirty="0" err="1" smtClean="0">
                <a:latin typeface="Times New Roman"/>
                <a:ea typeface="Times New Roman"/>
              </a:rPr>
              <a:t>تباع</a:t>
            </a:r>
            <a:r>
              <a:rPr lang="ar-IQ" sz="2400" b="1" dirty="0" smtClean="0">
                <a:latin typeface="Times New Roman"/>
                <a:ea typeface="Times New Roman"/>
              </a:rPr>
              <a:t> </a:t>
            </a:r>
            <a:r>
              <a:rPr lang="ar-IQ" sz="2400" b="1" dirty="0">
                <a:latin typeface="Times New Roman"/>
                <a:ea typeface="Times New Roman"/>
              </a:rPr>
              <a:t>قواعد النظافة التامة في كل </a:t>
            </a:r>
            <a:r>
              <a:rPr lang="ar-IQ" sz="2400" b="1" dirty="0" err="1" smtClean="0">
                <a:latin typeface="Times New Roman"/>
                <a:ea typeface="Times New Roman"/>
              </a:rPr>
              <a:t>مكان.عدم</a:t>
            </a:r>
            <a:r>
              <a:rPr lang="ar-IQ" sz="2400" b="1" dirty="0" smtClean="0">
                <a:latin typeface="Times New Roman"/>
                <a:ea typeface="Times New Roman"/>
              </a:rPr>
              <a:t> استخدام فضلات </a:t>
            </a:r>
            <a:r>
              <a:rPr lang="ar-IQ" sz="2400" b="1" dirty="0" err="1" smtClean="0">
                <a:latin typeface="Times New Roman"/>
                <a:ea typeface="Times New Roman"/>
              </a:rPr>
              <a:t>الانسان</a:t>
            </a:r>
            <a:r>
              <a:rPr lang="ar-IQ" sz="2400" b="1" dirty="0" smtClean="0">
                <a:latin typeface="Times New Roman"/>
                <a:ea typeface="Times New Roman"/>
              </a:rPr>
              <a:t> كسماد.</a:t>
            </a:r>
            <a:endParaRPr lang="en-US" sz="1800" b="1" dirty="0">
              <a:latin typeface="Times New Roman"/>
              <a:ea typeface="Times New Roman"/>
            </a:endParaRPr>
          </a:p>
          <a:p>
            <a:pPr algn="r" rtl="1"/>
            <a:endParaRPr lang="en-US" sz="2400" b="1" dirty="0"/>
          </a:p>
        </p:txBody>
      </p:sp>
    </p:spTree>
    <p:extLst>
      <p:ext uri="{BB962C8B-B14F-4D97-AF65-F5344CB8AC3E}">
        <p14:creationId xmlns:p14="http://schemas.microsoft.com/office/powerpoint/2010/main" val="18031010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59632" y="764704"/>
            <a:ext cx="7498080" cy="850106"/>
          </a:xfrm>
        </p:spPr>
        <p:txBody>
          <a:bodyPr>
            <a:normAutofit fontScale="90000"/>
          </a:bodyPr>
          <a:lstStyle/>
          <a:p>
            <a:pPr algn="ctr" rtl="1"/>
            <a:r>
              <a:rPr lang="ar-IQ" dirty="0" err="1">
                <a:solidFill>
                  <a:srgbClr val="FF0000"/>
                </a:solidFill>
                <a:latin typeface="Times New Roman"/>
                <a:ea typeface="Times New Roman"/>
              </a:rPr>
              <a:t>الاميبا</a:t>
            </a:r>
            <a:r>
              <a:rPr lang="ar-IQ" dirty="0">
                <a:solidFill>
                  <a:srgbClr val="FF0000"/>
                </a:solidFill>
                <a:latin typeface="Times New Roman"/>
                <a:ea typeface="Times New Roman"/>
              </a:rPr>
              <a:t> الحرة المعيشة </a:t>
            </a:r>
            <a:r>
              <a:rPr lang="ar-IQ" dirty="0" smtClean="0">
                <a:solidFill>
                  <a:srgbClr val="FF0000"/>
                </a:solidFill>
                <a:latin typeface="Times New Roman"/>
                <a:ea typeface="Times New Roman"/>
              </a:rPr>
              <a:t/>
            </a:r>
            <a:br>
              <a:rPr lang="ar-IQ" dirty="0" smtClean="0">
                <a:solidFill>
                  <a:srgbClr val="FF0000"/>
                </a:solidFill>
                <a:latin typeface="Times New Roman"/>
                <a:ea typeface="Times New Roman"/>
              </a:rPr>
            </a:br>
            <a:r>
              <a:rPr lang="en-US" dirty="0" smtClean="0">
                <a:solidFill>
                  <a:srgbClr val="FF0000"/>
                </a:solidFill>
                <a:latin typeface="Times New Roman"/>
                <a:ea typeface="Times New Roman"/>
              </a:rPr>
              <a:t>Free </a:t>
            </a:r>
            <a:r>
              <a:rPr lang="en-US" dirty="0">
                <a:solidFill>
                  <a:srgbClr val="FF0000"/>
                </a:solidFill>
                <a:latin typeface="Times New Roman"/>
                <a:ea typeface="Times New Roman"/>
              </a:rPr>
              <a:t>living </a:t>
            </a:r>
            <a:r>
              <a:rPr lang="en-US" dirty="0" smtClean="0">
                <a:solidFill>
                  <a:srgbClr val="FF0000"/>
                </a:solidFill>
                <a:latin typeface="Times New Roman"/>
                <a:ea typeface="Times New Roman"/>
              </a:rPr>
              <a:t>amoeba</a:t>
            </a:r>
            <a:br>
              <a:rPr lang="en-US" dirty="0" smtClean="0">
                <a:solidFill>
                  <a:srgbClr val="FF0000"/>
                </a:solidFill>
                <a:latin typeface="Times New Roman"/>
                <a:ea typeface="Times New Roman"/>
              </a:rPr>
            </a:br>
            <a:r>
              <a:rPr lang="en-US" i="1" dirty="0" err="1" smtClean="0">
                <a:solidFill>
                  <a:srgbClr val="FF0000"/>
                </a:solidFill>
                <a:latin typeface="Times New Roman"/>
                <a:ea typeface="Times New Roman"/>
              </a:rPr>
              <a:t>Naegleria</a:t>
            </a:r>
            <a:r>
              <a:rPr lang="en-US" i="1" dirty="0" smtClean="0">
                <a:solidFill>
                  <a:srgbClr val="FF0000"/>
                </a:solidFill>
                <a:latin typeface="Times New Roman"/>
                <a:ea typeface="Times New Roman"/>
              </a:rPr>
              <a:t> </a:t>
            </a:r>
            <a:r>
              <a:rPr lang="en-US" i="1" dirty="0" err="1" smtClean="0">
                <a:solidFill>
                  <a:srgbClr val="FF0000"/>
                </a:solidFill>
                <a:latin typeface="Times New Roman"/>
                <a:ea typeface="Times New Roman"/>
              </a:rPr>
              <a:t>fowleri</a:t>
            </a:r>
            <a:r>
              <a:rPr lang="en-US" sz="4000" dirty="0">
                <a:solidFill>
                  <a:srgbClr val="FF0000"/>
                </a:solidFill>
                <a:latin typeface="Times New Roman"/>
                <a:ea typeface="Times New Roman"/>
              </a:rPr>
              <a:t/>
            </a:r>
            <a:br>
              <a:rPr lang="en-US" sz="4000" dirty="0">
                <a:solidFill>
                  <a:srgbClr val="FF0000"/>
                </a:solidFill>
                <a:latin typeface="Times New Roman"/>
                <a:ea typeface="Times New Roman"/>
              </a:rPr>
            </a:br>
            <a:endParaRPr lang="en-US" dirty="0">
              <a:solidFill>
                <a:srgbClr val="FF0000"/>
              </a:solidFill>
            </a:endParaRPr>
          </a:p>
        </p:txBody>
      </p:sp>
      <p:sp>
        <p:nvSpPr>
          <p:cNvPr id="3" name="عنصر نائب للمحتوى 2"/>
          <p:cNvSpPr>
            <a:spLocks noGrp="1"/>
          </p:cNvSpPr>
          <p:nvPr>
            <p:ph idx="1"/>
          </p:nvPr>
        </p:nvSpPr>
        <p:spPr>
          <a:xfrm>
            <a:off x="1435608" y="1868760"/>
            <a:ext cx="7498080" cy="4800600"/>
          </a:xfrm>
        </p:spPr>
        <p:txBody>
          <a:bodyPr>
            <a:normAutofit fontScale="77500" lnSpcReduction="20000"/>
          </a:bodyPr>
          <a:lstStyle/>
          <a:p>
            <a:pPr algn="justLow" rtl="1">
              <a:spcAft>
                <a:spcPts val="0"/>
              </a:spcAft>
            </a:pPr>
            <a:r>
              <a:rPr lang="ar-IQ" dirty="0" smtClean="0">
                <a:latin typeface="Times New Roman"/>
                <a:ea typeface="Times New Roman"/>
              </a:rPr>
              <a:t>-</a:t>
            </a:r>
            <a:r>
              <a:rPr lang="ar-IQ" dirty="0">
                <a:latin typeface="Times New Roman"/>
                <a:ea typeface="Times New Roman"/>
              </a:rPr>
              <a:t>تعيش في التربة الملوثة والماء </a:t>
            </a:r>
            <a:r>
              <a:rPr lang="ar-IQ" dirty="0" smtClean="0">
                <a:latin typeface="Times New Roman"/>
                <a:ea typeface="Times New Roman"/>
              </a:rPr>
              <a:t>الراكد </a:t>
            </a:r>
            <a:r>
              <a:rPr lang="ar-IQ" dirty="0">
                <a:latin typeface="Times New Roman"/>
                <a:ea typeface="Times New Roman"/>
              </a:rPr>
              <a:t>وقادرة لتكون طفيليات اختيارية في </a:t>
            </a:r>
            <a:r>
              <a:rPr lang="ar-IQ" dirty="0" smtClean="0">
                <a:latin typeface="Times New Roman"/>
                <a:ea typeface="Times New Roman"/>
              </a:rPr>
              <a:t>الفقريات.</a:t>
            </a:r>
            <a:endParaRPr lang="en-US" sz="2800" dirty="0">
              <a:latin typeface="Times New Roman"/>
              <a:ea typeface="Times New Roman"/>
            </a:endParaRPr>
          </a:p>
          <a:p>
            <a:pPr algn="justLow" rtl="1">
              <a:spcAft>
                <a:spcPts val="0"/>
              </a:spcAft>
            </a:pPr>
            <a:r>
              <a:rPr lang="ar-IQ" dirty="0" smtClean="0">
                <a:latin typeface="Times New Roman"/>
                <a:ea typeface="Times New Roman"/>
              </a:rPr>
              <a:t>-</a:t>
            </a:r>
            <a:r>
              <a:rPr lang="ar-IQ" dirty="0">
                <a:solidFill>
                  <a:srgbClr val="FF0000"/>
                </a:solidFill>
                <a:latin typeface="Times New Roman"/>
                <a:ea typeface="Times New Roman"/>
              </a:rPr>
              <a:t>تحدث </a:t>
            </a:r>
            <a:r>
              <a:rPr lang="ar-IQ" dirty="0" err="1">
                <a:solidFill>
                  <a:srgbClr val="FF0000"/>
                </a:solidFill>
                <a:latin typeface="Times New Roman"/>
                <a:ea typeface="Times New Roman"/>
              </a:rPr>
              <a:t>الاصابة</a:t>
            </a:r>
            <a:r>
              <a:rPr lang="ar-IQ" dirty="0">
                <a:solidFill>
                  <a:srgbClr val="FF0000"/>
                </a:solidFill>
                <a:latin typeface="Times New Roman"/>
                <a:ea typeface="Times New Roman"/>
              </a:rPr>
              <a:t> </a:t>
            </a:r>
            <a:r>
              <a:rPr lang="ar-IQ" dirty="0">
                <a:latin typeface="Times New Roman"/>
                <a:ea typeface="Times New Roman"/>
              </a:rPr>
              <a:t>عن طريق السباحة وانتقال </a:t>
            </a:r>
            <a:r>
              <a:rPr lang="ar-IQ" dirty="0" err="1">
                <a:latin typeface="Times New Roman"/>
                <a:ea typeface="Times New Roman"/>
              </a:rPr>
              <a:t>الاميبا</a:t>
            </a:r>
            <a:r>
              <a:rPr lang="ar-IQ" dirty="0">
                <a:latin typeface="Times New Roman"/>
                <a:ea typeface="Times New Roman"/>
              </a:rPr>
              <a:t> </a:t>
            </a:r>
            <a:r>
              <a:rPr lang="ar-IQ" dirty="0" smtClean="0">
                <a:latin typeface="Times New Roman"/>
                <a:ea typeface="Times New Roman"/>
              </a:rPr>
              <a:t>عن طريق التجويف </a:t>
            </a:r>
            <a:r>
              <a:rPr lang="ar-IQ" dirty="0" err="1" smtClean="0">
                <a:latin typeface="Times New Roman"/>
                <a:ea typeface="Times New Roman"/>
              </a:rPr>
              <a:t>الانفي</a:t>
            </a:r>
            <a:r>
              <a:rPr lang="ar-IQ" dirty="0" smtClean="0">
                <a:latin typeface="Times New Roman"/>
                <a:ea typeface="Times New Roman"/>
              </a:rPr>
              <a:t> </a:t>
            </a:r>
            <a:r>
              <a:rPr lang="en-US" dirty="0" smtClean="0">
                <a:latin typeface="Times New Roman"/>
                <a:ea typeface="Times New Roman"/>
              </a:rPr>
              <a:t>nasopharyngeal mucosa</a:t>
            </a:r>
            <a:r>
              <a:rPr lang="ar-IQ" dirty="0" smtClean="0">
                <a:latin typeface="Times New Roman"/>
                <a:ea typeface="Times New Roman"/>
              </a:rPr>
              <a:t> </a:t>
            </a:r>
            <a:r>
              <a:rPr lang="ar-IQ" dirty="0">
                <a:latin typeface="Times New Roman"/>
                <a:ea typeface="Times New Roman"/>
              </a:rPr>
              <a:t>ثم </a:t>
            </a:r>
            <a:r>
              <a:rPr lang="ar-IQ" dirty="0" err="1">
                <a:latin typeface="Times New Roman"/>
                <a:ea typeface="Times New Roman"/>
              </a:rPr>
              <a:t>الى</a:t>
            </a:r>
            <a:r>
              <a:rPr lang="ar-IQ" dirty="0">
                <a:latin typeface="Times New Roman"/>
                <a:ea typeface="Times New Roman"/>
              </a:rPr>
              <a:t> القحف </a:t>
            </a:r>
            <a:r>
              <a:rPr lang="en-US" dirty="0" smtClean="0">
                <a:latin typeface="Times New Roman"/>
                <a:ea typeface="Times New Roman"/>
              </a:rPr>
              <a:t>Cranium</a:t>
            </a:r>
            <a:r>
              <a:rPr lang="ar-IQ" sz="3100" dirty="0" smtClean="0">
                <a:solidFill>
                  <a:prstClr val="black"/>
                </a:solidFill>
                <a:latin typeface="Times New Roman"/>
                <a:ea typeface="Times New Roman"/>
              </a:rPr>
              <a:t> </a:t>
            </a:r>
            <a:r>
              <a:rPr lang="ar-IQ" sz="3100" dirty="0">
                <a:solidFill>
                  <a:prstClr val="black"/>
                </a:solidFill>
                <a:latin typeface="Times New Roman"/>
                <a:ea typeface="Times New Roman"/>
              </a:rPr>
              <a:t>تسبب التهاب </a:t>
            </a:r>
            <a:r>
              <a:rPr lang="ar-IQ" sz="3100" dirty="0" err="1">
                <a:solidFill>
                  <a:prstClr val="black"/>
                </a:solidFill>
                <a:latin typeface="Times New Roman"/>
                <a:ea typeface="Times New Roman"/>
              </a:rPr>
              <a:t>الاغشية</a:t>
            </a:r>
            <a:r>
              <a:rPr lang="ar-IQ" sz="3100" dirty="0">
                <a:solidFill>
                  <a:prstClr val="black"/>
                </a:solidFill>
                <a:latin typeface="Times New Roman"/>
                <a:ea typeface="Times New Roman"/>
              </a:rPr>
              <a:t> </a:t>
            </a:r>
            <a:r>
              <a:rPr lang="ar-IQ" sz="3100" dirty="0" smtClean="0">
                <a:solidFill>
                  <a:prstClr val="black"/>
                </a:solidFill>
                <a:latin typeface="Times New Roman"/>
                <a:ea typeface="Times New Roman"/>
              </a:rPr>
              <a:t>السحائية </a:t>
            </a:r>
            <a:r>
              <a:rPr lang="ar-IQ" sz="3100" dirty="0" err="1" smtClean="0">
                <a:solidFill>
                  <a:prstClr val="black"/>
                </a:solidFill>
                <a:latin typeface="Times New Roman"/>
                <a:ea typeface="Times New Roman"/>
              </a:rPr>
              <a:t>او</a:t>
            </a:r>
            <a:r>
              <a:rPr lang="ar-IQ" sz="3100" dirty="0" smtClean="0">
                <a:solidFill>
                  <a:prstClr val="black"/>
                </a:solidFill>
                <a:latin typeface="Times New Roman"/>
                <a:ea typeface="Times New Roman"/>
              </a:rPr>
              <a:t> المخ </a:t>
            </a:r>
            <a:r>
              <a:rPr lang="ar-IQ" sz="3100" dirty="0" err="1" smtClean="0">
                <a:solidFill>
                  <a:prstClr val="black"/>
                </a:solidFill>
                <a:latin typeface="Times New Roman"/>
                <a:ea typeface="Times New Roman"/>
              </a:rPr>
              <a:t>الاولي</a:t>
            </a:r>
            <a:r>
              <a:rPr lang="ar-IQ" sz="3100" dirty="0" smtClean="0">
                <a:solidFill>
                  <a:prstClr val="black"/>
                </a:solidFill>
                <a:latin typeface="Times New Roman"/>
                <a:ea typeface="Times New Roman"/>
              </a:rPr>
              <a:t> </a:t>
            </a:r>
            <a:r>
              <a:rPr lang="en-US" sz="3100" dirty="0">
                <a:solidFill>
                  <a:srgbClr val="FF0000"/>
                </a:solidFill>
                <a:latin typeface="Times New Roman"/>
                <a:ea typeface="Times New Roman"/>
              </a:rPr>
              <a:t>P</a:t>
            </a:r>
            <a:r>
              <a:rPr lang="en-US" sz="3100" dirty="0" smtClean="0">
                <a:solidFill>
                  <a:srgbClr val="FF0000"/>
                </a:solidFill>
                <a:latin typeface="Times New Roman"/>
                <a:ea typeface="Times New Roman"/>
              </a:rPr>
              <a:t>rimary </a:t>
            </a:r>
            <a:r>
              <a:rPr lang="en-US" sz="3100" dirty="0" err="1">
                <a:solidFill>
                  <a:srgbClr val="FF0000"/>
                </a:solidFill>
                <a:latin typeface="Times New Roman"/>
                <a:ea typeface="Times New Roman"/>
              </a:rPr>
              <a:t>A</a:t>
            </a:r>
            <a:r>
              <a:rPr lang="en-US" sz="3100" dirty="0" err="1" smtClean="0">
                <a:solidFill>
                  <a:srgbClr val="FF0000"/>
                </a:solidFill>
                <a:latin typeface="Times New Roman"/>
                <a:ea typeface="Times New Roman"/>
              </a:rPr>
              <a:t>mboebic</a:t>
            </a:r>
            <a:r>
              <a:rPr lang="en-US" sz="3100" dirty="0" smtClean="0">
                <a:solidFill>
                  <a:srgbClr val="FF0000"/>
                </a:solidFill>
                <a:latin typeface="Times New Roman"/>
                <a:ea typeface="Times New Roman"/>
              </a:rPr>
              <a:t> </a:t>
            </a:r>
            <a:r>
              <a:rPr lang="en-US" sz="3100" dirty="0" err="1" smtClean="0">
                <a:solidFill>
                  <a:srgbClr val="FF0000"/>
                </a:solidFill>
                <a:latin typeface="Times New Roman"/>
                <a:ea typeface="Times New Roman"/>
              </a:rPr>
              <a:t>Meningoencephalitis</a:t>
            </a:r>
            <a:r>
              <a:rPr lang="en-US" sz="3100" dirty="0" smtClean="0">
                <a:solidFill>
                  <a:srgbClr val="FF0000"/>
                </a:solidFill>
                <a:latin typeface="Times New Roman"/>
                <a:ea typeface="Times New Roman"/>
              </a:rPr>
              <a:t> (PAM)</a:t>
            </a:r>
            <a:r>
              <a:rPr lang="ar-IQ" dirty="0" smtClean="0">
                <a:solidFill>
                  <a:srgbClr val="FF0000"/>
                </a:solidFill>
                <a:latin typeface="Times New Roman"/>
                <a:ea typeface="Times New Roman"/>
              </a:rPr>
              <a:t> </a:t>
            </a:r>
            <a:r>
              <a:rPr lang="ar-IQ" dirty="0">
                <a:latin typeface="Times New Roman"/>
                <a:ea typeface="Times New Roman"/>
              </a:rPr>
              <a:t>تلف </a:t>
            </a:r>
            <a:r>
              <a:rPr lang="ar-IQ" dirty="0" err="1">
                <a:latin typeface="Times New Roman"/>
                <a:ea typeface="Times New Roman"/>
              </a:rPr>
              <a:t>انسجة</a:t>
            </a:r>
            <a:r>
              <a:rPr lang="ar-IQ" dirty="0">
                <a:latin typeface="Times New Roman"/>
                <a:ea typeface="Times New Roman"/>
              </a:rPr>
              <a:t> الدماغ والموت (واحياناً تتم المعالجة</a:t>
            </a:r>
            <a:r>
              <a:rPr lang="ar-IQ" dirty="0" smtClean="0">
                <a:latin typeface="Times New Roman"/>
                <a:ea typeface="Times New Roman"/>
              </a:rPr>
              <a:t>).</a:t>
            </a:r>
            <a:endParaRPr lang="en-US" sz="2800" dirty="0">
              <a:latin typeface="Times New Roman"/>
              <a:ea typeface="Times New Roman"/>
            </a:endParaRPr>
          </a:p>
          <a:p>
            <a:pPr algn="justLow" rtl="1"/>
            <a:r>
              <a:rPr lang="ar-IQ" dirty="0" smtClean="0">
                <a:latin typeface="Times New Roman"/>
                <a:ea typeface="Times New Roman"/>
              </a:rPr>
              <a:t>- ثلاث </a:t>
            </a:r>
            <a:r>
              <a:rPr lang="ar-IQ" dirty="0" err="1" smtClean="0">
                <a:latin typeface="Times New Roman"/>
                <a:ea typeface="Times New Roman"/>
              </a:rPr>
              <a:t>اطوار</a:t>
            </a:r>
            <a:r>
              <a:rPr lang="ar-IQ" dirty="0" smtClean="0">
                <a:latin typeface="Times New Roman"/>
                <a:ea typeface="Times New Roman"/>
              </a:rPr>
              <a:t> </a:t>
            </a:r>
            <a:r>
              <a:rPr lang="ar-IQ" dirty="0" smtClean="0">
                <a:solidFill>
                  <a:srgbClr val="FF0000"/>
                </a:solidFill>
                <a:latin typeface="Times New Roman"/>
                <a:ea typeface="Times New Roman"/>
              </a:rPr>
              <a:t>(الناشطة والمتكيس) والمسوط</a:t>
            </a:r>
            <a:r>
              <a:rPr lang="ar-IQ" dirty="0" smtClean="0">
                <a:latin typeface="Times New Roman"/>
                <a:ea typeface="Times New Roman"/>
              </a:rPr>
              <a:t>. الطور </a:t>
            </a:r>
            <a:r>
              <a:rPr lang="ar-IQ" dirty="0" smtClean="0">
                <a:latin typeface="Times New Roman"/>
                <a:ea typeface="Times New Roman"/>
              </a:rPr>
              <a:t>الناشطة سريع الحركة يحوي </a:t>
            </a:r>
            <a:r>
              <a:rPr lang="ar-IQ" dirty="0">
                <a:latin typeface="Times New Roman"/>
                <a:ea typeface="Times New Roman"/>
              </a:rPr>
              <a:t>نواة </a:t>
            </a:r>
            <a:r>
              <a:rPr lang="ar-IQ" dirty="0" smtClean="0">
                <a:latin typeface="Times New Roman"/>
                <a:ea typeface="Times New Roman"/>
              </a:rPr>
              <a:t>حويصلية حاوية </a:t>
            </a:r>
            <a:r>
              <a:rPr lang="ar-IQ" dirty="0" err="1" smtClean="0">
                <a:latin typeface="Times New Roman"/>
                <a:ea typeface="Times New Roman"/>
              </a:rPr>
              <a:t>اندوسوم</a:t>
            </a:r>
            <a:r>
              <a:rPr lang="ar-IQ" dirty="0" smtClean="0">
                <a:latin typeface="Times New Roman"/>
                <a:ea typeface="Times New Roman"/>
              </a:rPr>
              <a:t> كبير وتنعدم الحبيبات </a:t>
            </a:r>
            <a:r>
              <a:rPr lang="ar-IQ" dirty="0" err="1" smtClean="0">
                <a:latin typeface="Times New Roman"/>
                <a:ea typeface="Times New Roman"/>
              </a:rPr>
              <a:t>الكروماتينية</a:t>
            </a:r>
            <a:r>
              <a:rPr lang="ar-IQ" dirty="0" smtClean="0">
                <a:latin typeface="Times New Roman"/>
                <a:ea typeface="Times New Roman"/>
              </a:rPr>
              <a:t> ولها </a:t>
            </a:r>
            <a:r>
              <a:rPr lang="ar-IQ" dirty="0">
                <a:latin typeface="Times New Roman"/>
                <a:ea typeface="Times New Roman"/>
              </a:rPr>
              <a:t>قدم كاذبة </a:t>
            </a:r>
            <a:r>
              <a:rPr lang="ar-IQ" dirty="0" err="1" smtClean="0">
                <a:latin typeface="Times New Roman"/>
                <a:ea typeface="Times New Roman"/>
              </a:rPr>
              <a:t>عريضة.يستطيع</a:t>
            </a:r>
            <a:r>
              <a:rPr lang="ar-IQ" dirty="0" smtClean="0">
                <a:latin typeface="Times New Roman"/>
                <a:ea typeface="Times New Roman"/>
              </a:rPr>
              <a:t> </a:t>
            </a:r>
            <a:r>
              <a:rPr lang="ar-IQ" dirty="0" err="1" smtClean="0">
                <a:latin typeface="Times New Roman"/>
                <a:ea typeface="Times New Roman"/>
              </a:rPr>
              <a:t>ان</a:t>
            </a:r>
            <a:r>
              <a:rPr lang="ar-IQ" dirty="0" smtClean="0">
                <a:latin typeface="Times New Roman"/>
                <a:ea typeface="Times New Roman"/>
              </a:rPr>
              <a:t> يتحول </a:t>
            </a:r>
            <a:r>
              <a:rPr lang="ar-IQ" dirty="0" err="1" smtClean="0">
                <a:latin typeface="Times New Roman"/>
                <a:ea typeface="Times New Roman"/>
              </a:rPr>
              <a:t>الى</a:t>
            </a:r>
            <a:r>
              <a:rPr lang="ar-IQ" dirty="0" smtClean="0">
                <a:latin typeface="Times New Roman"/>
                <a:ea typeface="Times New Roman"/>
              </a:rPr>
              <a:t> الطور المسوط عند الوصول للماء.</a:t>
            </a:r>
          </a:p>
          <a:p>
            <a:pPr algn="justLow" rtl="1"/>
            <a:r>
              <a:rPr lang="ar-IQ" sz="2000" dirty="0" smtClean="0">
                <a:solidFill>
                  <a:srgbClr val="FF0000"/>
                </a:solidFill>
                <a:latin typeface="Times New Roman"/>
                <a:ea typeface="Times New Roman"/>
              </a:rPr>
              <a:t> -</a:t>
            </a:r>
            <a:r>
              <a:rPr lang="ar-IQ" dirty="0">
                <a:solidFill>
                  <a:srgbClr val="FF0000"/>
                </a:solidFill>
                <a:latin typeface="Times New Roman"/>
                <a:ea typeface="Times New Roman"/>
              </a:rPr>
              <a:t>الكيس </a:t>
            </a:r>
            <a:r>
              <a:rPr lang="ar-IQ" dirty="0">
                <a:latin typeface="Times New Roman"/>
                <a:ea typeface="Times New Roman"/>
              </a:rPr>
              <a:t>حاوي على نواة واحدة</a:t>
            </a:r>
            <a:r>
              <a:rPr lang="ar-IQ" dirty="0" smtClean="0">
                <a:latin typeface="Times New Roman"/>
                <a:ea typeface="Times New Roman"/>
              </a:rPr>
              <a:t>.</a:t>
            </a:r>
            <a:endParaRPr lang="en-US" sz="2800" dirty="0">
              <a:latin typeface="Times New Roman"/>
              <a:ea typeface="Times New Roman"/>
            </a:endParaRPr>
          </a:p>
          <a:p>
            <a:pPr algn="justLow" rtl="1">
              <a:spcAft>
                <a:spcPts val="0"/>
              </a:spcAft>
            </a:pPr>
            <a:r>
              <a:rPr lang="ar-IQ" dirty="0" smtClean="0">
                <a:latin typeface="Times New Roman"/>
                <a:ea typeface="Times New Roman"/>
              </a:rPr>
              <a:t>-</a:t>
            </a:r>
            <a:r>
              <a:rPr lang="ar-IQ" dirty="0" smtClean="0">
                <a:solidFill>
                  <a:srgbClr val="FF0000"/>
                </a:solidFill>
                <a:latin typeface="Times New Roman"/>
                <a:ea typeface="Times New Roman"/>
              </a:rPr>
              <a:t>الطور السوطي </a:t>
            </a:r>
            <a:r>
              <a:rPr lang="en-US" dirty="0" smtClean="0">
                <a:solidFill>
                  <a:srgbClr val="FF0000"/>
                </a:solidFill>
                <a:latin typeface="Times New Roman"/>
                <a:ea typeface="Times New Roman"/>
              </a:rPr>
              <a:t>Flagellated </a:t>
            </a:r>
            <a:r>
              <a:rPr lang="en-US" dirty="0">
                <a:solidFill>
                  <a:srgbClr val="FF0000"/>
                </a:solidFill>
                <a:latin typeface="Times New Roman"/>
                <a:ea typeface="Times New Roman"/>
              </a:rPr>
              <a:t>stage</a:t>
            </a:r>
            <a:r>
              <a:rPr lang="ar-IQ" dirty="0">
                <a:solidFill>
                  <a:srgbClr val="FF0000"/>
                </a:solidFill>
                <a:latin typeface="Times New Roman"/>
                <a:ea typeface="Times New Roman"/>
              </a:rPr>
              <a:t> </a:t>
            </a:r>
            <a:r>
              <a:rPr lang="ar-IQ" dirty="0">
                <a:latin typeface="Times New Roman"/>
                <a:ea typeface="Times New Roman"/>
              </a:rPr>
              <a:t>مؤقت ذو شكل طويل نسبيا </a:t>
            </a:r>
            <a:r>
              <a:rPr lang="ar-IQ" dirty="0" smtClean="0">
                <a:latin typeface="Times New Roman"/>
                <a:ea typeface="Times New Roman"/>
              </a:rPr>
              <a:t>وله سوطان </a:t>
            </a:r>
            <a:r>
              <a:rPr lang="ar-IQ" dirty="0">
                <a:latin typeface="Times New Roman"/>
                <a:ea typeface="Times New Roman"/>
              </a:rPr>
              <a:t>و </a:t>
            </a:r>
            <a:r>
              <a:rPr lang="ar-IQ" dirty="0" err="1" smtClean="0">
                <a:latin typeface="Times New Roman"/>
                <a:ea typeface="Times New Roman"/>
              </a:rPr>
              <a:t>لايكون</a:t>
            </a:r>
            <a:r>
              <a:rPr lang="ar-IQ" dirty="0" smtClean="0">
                <a:latin typeface="Times New Roman"/>
                <a:ea typeface="Times New Roman"/>
              </a:rPr>
              <a:t> له </a:t>
            </a:r>
            <a:r>
              <a:rPr lang="ar-IQ" dirty="0" err="1">
                <a:latin typeface="Times New Roman"/>
                <a:ea typeface="Times New Roman"/>
              </a:rPr>
              <a:t>اقدام</a:t>
            </a:r>
            <a:r>
              <a:rPr lang="ar-IQ" dirty="0">
                <a:latin typeface="Times New Roman"/>
                <a:ea typeface="Times New Roman"/>
              </a:rPr>
              <a:t> كاذبة ولا </a:t>
            </a:r>
            <a:r>
              <a:rPr lang="ar-IQ" dirty="0" smtClean="0">
                <a:latin typeface="Times New Roman"/>
                <a:ea typeface="Times New Roman"/>
              </a:rPr>
              <a:t>يتكيس </a:t>
            </a:r>
            <a:r>
              <a:rPr lang="ar-IQ" dirty="0">
                <a:latin typeface="Times New Roman"/>
                <a:ea typeface="Times New Roman"/>
              </a:rPr>
              <a:t>في </a:t>
            </a:r>
            <a:r>
              <a:rPr lang="ar-IQ" dirty="0" err="1">
                <a:latin typeface="Times New Roman"/>
                <a:ea typeface="Times New Roman"/>
              </a:rPr>
              <a:t>الانسجة</a:t>
            </a:r>
            <a:r>
              <a:rPr lang="ar-IQ" dirty="0">
                <a:latin typeface="Times New Roman"/>
                <a:ea typeface="Times New Roman"/>
              </a:rPr>
              <a:t>.</a:t>
            </a:r>
            <a:endParaRPr lang="en-US" sz="2800" dirty="0">
              <a:effectLst/>
              <a:latin typeface="Times New Roman"/>
              <a:ea typeface="Times New Roman"/>
            </a:endParaRPr>
          </a:p>
        </p:txBody>
      </p:sp>
    </p:spTree>
    <p:extLst>
      <p:ext uri="{BB962C8B-B14F-4D97-AF65-F5344CB8AC3E}">
        <p14:creationId xmlns:p14="http://schemas.microsoft.com/office/powerpoint/2010/main" val="1375968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881363751"/>
              </p:ext>
            </p:extLst>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51912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87624" y="5670376"/>
            <a:ext cx="7498080" cy="1143000"/>
          </a:xfrm>
        </p:spPr>
        <p:txBody>
          <a:bodyPr/>
          <a:lstStyle/>
          <a:p>
            <a:pPr algn="ctr" rtl="1"/>
            <a:r>
              <a:rPr lang="ar-IQ" dirty="0" smtClean="0">
                <a:solidFill>
                  <a:srgbClr val="FF0000"/>
                </a:solidFill>
              </a:rPr>
              <a:t>دورة حياة طفيلي </a:t>
            </a:r>
            <a:r>
              <a:rPr lang="en-US" sz="3900" i="1" dirty="0" err="1">
                <a:solidFill>
                  <a:srgbClr val="FF0000"/>
                </a:solidFill>
                <a:latin typeface="Times New Roman"/>
                <a:ea typeface="Times New Roman"/>
              </a:rPr>
              <a:t>Naegleria</a:t>
            </a:r>
            <a:r>
              <a:rPr lang="en-US" sz="3900" i="1" dirty="0">
                <a:solidFill>
                  <a:srgbClr val="FF0000"/>
                </a:solidFill>
                <a:latin typeface="Times New Roman"/>
                <a:ea typeface="Times New Roman"/>
              </a:rPr>
              <a:t> </a:t>
            </a:r>
            <a:r>
              <a:rPr lang="en-US" sz="3900" i="1" dirty="0" err="1">
                <a:solidFill>
                  <a:srgbClr val="FF0000"/>
                </a:solidFill>
                <a:latin typeface="Times New Roman"/>
                <a:ea typeface="Times New Roman"/>
              </a:rPr>
              <a:t>fowleri</a:t>
            </a:r>
            <a:r>
              <a:rPr lang="ar-IQ" dirty="0" smtClean="0">
                <a:solidFill>
                  <a:srgbClr val="FF0000"/>
                </a:solidFill>
              </a:rPr>
              <a:t> </a:t>
            </a:r>
            <a:endParaRPr lang="en-US" dirty="0">
              <a:solidFill>
                <a:srgbClr val="FF0000"/>
              </a:solidFill>
            </a:endParaRPr>
          </a:p>
        </p:txBody>
      </p:sp>
      <p:sp>
        <p:nvSpPr>
          <p:cNvPr id="3" name="عنصر نائب للمحتوى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04665"/>
            <a:ext cx="7272808" cy="4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9226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384"/>
            <a:ext cx="7498080" cy="1143000"/>
          </a:xfrm>
        </p:spPr>
        <p:txBody>
          <a:bodyPr/>
          <a:lstStyle/>
          <a:p>
            <a:pPr algn="ctr"/>
            <a:r>
              <a:rPr lang="en-US" i="1" dirty="0" err="1" smtClean="0">
                <a:solidFill>
                  <a:srgbClr val="FF0000"/>
                </a:solidFill>
                <a:latin typeface="Times New Roman" pitchFamily="18" charset="0"/>
                <a:cs typeface="Times New Roman" pitchFamily="18" charset="0"/>
              </a:rPr>
              <a:t>Acanthamoeba</a:t>
            </a:r>
            <a:r>
              <a:rPr lang="en-US" i="1" dirty="0" smtClean="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sp</a:t>
            </a:r>
            <a:r>
              <a:rPr lang="en-US" i="1" dirty="0" smtClean="0">
                <a:solidFill>
                  <a:srgbClr val="FF0000"/>
                </a:solidFill>
                <a:latin typeface="Times New Roman" pitchFamily="18" charset="0"/>
                <a:cs typeface="Times New Roman" pitchFamily="18" charset="0"/>
              </a:rPr>
              <a:t>.</a:t>
            </a:r>
            <a:endParaRPr lang="en-US" i="1" dirty="0">
              <a:solidFill>
                <a:srgbClr val="FF0000"/>
              </a:solidFill>
              <a:latin typeface="Times New Roman" pitchFamily="18" charset="0"/>
              <a:cs typeface="Times New Roman" pitchFamily="18" charset="0"/>
            </a:endParaRPr>
          </a:p>
        </p:txBody>
      </p:sp>
      <p:sp>
        <p:nvSpPr>
          <p:cNvPr id="3" name="عنصر نائب للمحتوى 2"/>
          <p:cNvSpPr>
            <a:spLocks noGrp="1"/>
          </p:cNvSpPr>
          <p:nvPr>
            <p:ph idx="1"/>
          </p:nvPr>
        </p:nvSpPr>
        <p:spPr>
          <a:xfrm>
            <a:off x="1043608" y="1268760"/>
            <a:ext cx="7498080" cy="4800600"/>
          </a:xfrm>
        </p:spPr>
        <p:txBody>
          <a:bodyPr>
            <a:normAutofit fontScale="92500" lnSpcReduction="10000"/>
          </a:bodyPr>
          <a:lstStyle/>
          <a:p>
            <a:pPr algn="r" rtl="1"/>
            <a:r>
              <a:rPr lang="ar-IQ" dirty="0" smtClean="0"/>
              <a:t>يوجد الطفيلي في التربة والمياه العذبة .</a:t>
            </a:r>
          </a:p>
          <a:p>
            <a:pPr algn="r" rtl="1"/>
            <a:r>
              <a:rPr lang="ar-IQ" dirty="0" smtClean="0"/>
              <a:t>تحدث </a:t>
            </a:r>
            <a:r>
              <a:rPr lang="ar-IQ" dirty="0" err="1" smtClean="0"/>
              <a:t>الاصابة</a:t>
            </a:r>
            <a:r>
              <a:rPr lang="ar-IQ" dirty="0" smtClean="0"/>
              <a:t> نتيجة استنشاق </a:t>
            </a:r>
            <a:r>
              <a:rPr lang="ar-IQ" dirty="0" err="1" smtClean="0"/>
              <a:t>اكياس</a:t>
            </a:r>
            <a:r>
              <a:rPr lang="ar-IQ" dirty="0" smtClean="0"/>
              <a:t> الطفيلي المحمولة مع </a:t>
            </a:r>
            <a:r>
              <a:rPr lang="ar-IQ" dirty="0" err="1" smtClean="0"/>
              <a:t>الاتربة</a:t>
            </a:r>
            <a:r>
              <a:rPr lang="ar-IQ" dirty="0" smtClean="0"/>
              <a:t>.</a:t>
            </a:r>
          </a:p>
          <a:p>
            <a:pPr algn="r" rtl="1"/>
            <a:r>
              <a:rPr lang="ar-IQ" dirty="0" smtClean="0"/>
              <a:t>طور الناشطة: يتميز بأقدام خيطية مدببة لكنه بطئ الحركة.</a:t>
            </a:r>
          </a:p>
          <a:p>
            <a:pPr algn="r" rtl="1"/>
            <a:r>
              <a:rPr lang="ar-IQ" dirty="0" smtClean="0"/>
              <a:t>طور المتكيس: ذو الجدار المزدوج </a:t>
            </a:r>
            <a:r>
              <a:rPr lang="ar-IQ" dirty="0" err="1" smtClean="0"/>
              <a:t>ولاتوجد</a:t>
            </a:r>
            <a:r>
              <a:rPr lang="ar-IQ" dirty="0" smtClean="0"/>
              <a:t> </a:t>
            </a:r>
            <a:r>
              <a:rPr lang="ar-IQ" dirty="0" err="1" smtClean="0"/>
              <a:t>اطوار</a:t>
            </a:r>
            <a:r>
              <a:rPr lang="ar-IQ" dirty="0" smtClean="0"/>
              <a:t> </a:t>
            </a:r>
            <a:r>
              <a:rPr lang="ar-IQ" dirty="0" err="1" smtClean="0"/>
              <a:t>مسوطة</a:t>
            </a:r>
            <a:r>
              <a:rPr lang="ar-IQ" dirty="0" smtClean="0"/>
              <a:t>.</a:t>
            </a:r>
          </a:p>
          <a:p>
            <a:pPr algn="r" rtl="1"/>
            <a:r>
              <a:rPr lang="ar-IQ" dirty="0" smtClean="0"/>
              <a:t>تشق طريقها </a:t>
            </a:r>
            <a:r>
              <a:rPr lang="ar-IQ" dirty="0" err="1" smtClean="0"/>
              <a:t>الى</a:t>
            </a:r>
            <a:r>
              <a:rPr lang="ar-IQ" dirty="0" smtClean="0"/>
              <a:t> التجويف </a:t>
            </a:r>
            <a:r>
              <a:rPr lang="ar-IQ" dirty="0" err="1" smtClean="0"/>
              <a:t>الانفي</a:t>
            </a:r>
            <a:r>
              <a:rPr lang="ar-IQ" dirty="0" smtClean="0"/>
              <a:t> ثم تصل </a:t>
            </a:r>
            <a:r>
              <a:rPr lang="ar-IQ" dirty="0" err="1" smtClean="0"/>
              <a:t>الى</a:t>
            </a:r>
            <a:r>
              <a:rPr lang="ar-IQ" dirty="0" smtClean="0"/>
              <a:t> السائل المخي مسببة </a:t>
            </a:r>
            <a:r>
              <a:rPr lang="en-US" sz="2400" dirty="0" err="1" smtClean="0">
                <a:solidFill>
                  <a:srgbClr val="FF0000"/>
                </a:solidFill>
                <a:latin typeface="Times New Roman"/>
              </a:rPr>
              <a:t>Granulomatus</a:t>
            </a:r>
            <a:r>
              <a:rPr lang="en-US" sz="2400" dirty="0" smtClean="0">
                <a:solidFill>
                  <a:srgbClr val="FF0000"/>
                </a:solidFill>
                <a:latin typeface="Times New Roman"/>
              </a:rPr>
              <a:t>  Amoebic</a:t>
            </a:r>
            <a:r>
              <a:rPr lang="en-US" sz="2400" dirty="0" smtClean="0">
                <a:solidFill>
                  <a:srgbClr val="FF0000"/>
                </a:solidFill>
                <a:latin typeface="Times New Roman"/>
                <a:ea typeface="Times New Roman"/>
              </a:rPr>
              <a:t> </a:t>
            </a:r>
            <a:r>
              <a:rPr lang="en-US" sz="2400" dirty="0" err="1">
                <a:solidFill>
                  <a:srgbClr val="FF0000"/>
                </a:solidFill>
                <a:latin typeface="Times New Roman"/>
                <a:ea typeface="Times New Roman"/>
              </a:rPr>
              <a:t>Meningoencephalitis</a:t>
            </a:r>
            <a:r>
              <a:rPr lang="en-US" sz="2400" dirty="0">
                <a:solidFill>
                  <a:srgbClr val="FF0000"/>
                </a:solidFill>
                <a:latin typeface="Times New Roman"/>
                <a:ea typeface="Times New Roman"/>
              </a:rPr>
              <a:t> </a:t>
            </a:r>
            <a:r>
              <a:rPr lang="en-US" sz="2400" dirty="0" smtClean="0">
                <a:solidFill>
                  <a:srgbClr val="FF0000"/>
                </a:solidFill>
                <a:latin typeface="Times New Roman"/>
                <a:ea typeface="Times New Roman"/>
              </a:rPr>
              <a:t>(</a:t>
            </a:r>
            <a:r>
              <a:rPr lang="en-US" sz="2400" dirty="0">
                <a:solidFill>
                  <a:srgbClr val="FF0000"/>
                </a:solidFill>
                <a:latin typeface="Times New Roman"/>
                <a:ea typeface="Times New Roman"/>
              </a:rPr>
              <a:t>G</a:t>
            </a:r>
            <a:r>
              <a:rPr lang="en-US" sz="2400" dirty="0" smtClean="0">
                <a:solidFill>
                  <a:srgbClr val="FF0000"/>
                </a:solidFill>
                <a:latin typeface="Times New Roman"/>
                <a:ea typeface="Times New Roman"/>
              </a:rPr>
              <a:t>AM)</a:t>
            </a:r>
          </a:p>
          <a:p>
            <a:pPr algn="r" rtl="1"/>
            <a:r>
              <a:rPr lang="ar-IQ" sz="2400" dirty="0" smtClean="0">
                <a:latin typeface="Times New Roman"/>
                <a:ea typeface="Times New Roman"/>
              </a:rPr>
              <a:t>تعتبر من الطفيليات الانتهازية وتحدث في </a:t>
            </a:r>
            <a:r>
              <a:rPr lang="ar-IQ" sz="2400" dirty="0" err="1" smtClean="0">
                <a:latin typeface="Times New Roman"/>
                <a:ea typeface="Times New Roman"/>
              </a:rPr>
              <a:t>الاشخاص</a:t>
            </a:r>
            <a:r>
              <a:rPr lang="ar-IQ" sz="2400" dirty="0" smtClean="0">
                <a:latin typeface="Times New Roman"/>
                <a:ea typeface="Times New Roman"/>
              </a:rPr>
              <a:t> الغير مؤهلين مناعيا</a:t>
            </a:r>
            <a:r>
              <a:rPr lang="ar-IQ" sz="2500" dirty="0" smtClean="0">
                <a:solidFill>
                  <a:srgbClr val="FF0000"/>
                </a:solidFill>
                <a:latin typeface="Times New Roman"/>
                <a:ea typeface="Times New Roman"/>
              </a:rPr>
              <a:t> </a:t>
            </a:r>
            <a:endParaRPr lang="ar-IQ" dirty="0" smtClean="0"/>
          </a:p>
          <a:p>
            <a:pPr algn="r" rtl="1"/>
            <a:endParaRPr lang="ar-IQ" dirty="0"/>
          </a:p>
        </p:txBody>
      </p:sp>
    </p:spTree>
    <p:extLst>
      <p:ext uri="{BB962C8B-B14F-4D97-AF65-F5344CB8AC3E}">
        <p14:creationId xmlns:p14="http://schemas.microsoft.com/office/powerpoint/2010/main" val="36276480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78376" y="5589240"/>
            <a:ext cx="7498080" cy="1143000"/>
          </a:xfrm>
        </p:spPr>
        <p:txBody>
          <a:bodyPr/>
          <a:lstStyle/>
          <a:p>
            <a:pPr algn="ctr" rtl="1"/>
            <a:r>
              <a:rPr lang="ar-IQ" dirty="0" smtClean="0">
                <a:solidFill>
                  <a:srgbClr val="FF0000"/>
                </a:solidFill>
              </a:rPr>
              <a:t>دورة حياة طفيلي </a:t>
            </a:r>
            <a:r>
              <a:rPr lang="en-US" i="1" dirty="0" err="1">
                <a:solidFill>
                  <a:srgbClr val="FF0000"/>
                </a:solidFill>
                <a:latin typeface="Times New Roman" pitchFamily="18" charset="0"/>
                <a:cs typeface="Times New Roman" pitchFamily="18" charset="0"/>
              </a:rPr>
              <a:t>Acanthamoeba</a:t>
            </a:r>
            <a:r>
              <a:rPr lang="en-US" i="1" dirty="0">
                <a:solidFill>
                  <a:srgbClr val="FF0000"/>
                </a:solidFill>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sp</a:t>
            </a:r>
            <a:r>
              <a:rPr lang="en-US" i="1" dirty="0">
                <a:solidFill>
                  <a:srgbClr val="FF0000"/>
                </a:solidFill>
                <a:latin typeface="Times New Roman" pitchFamily="18" charset="0"/>
                <a:cs typeface="Times New Roman" pitchFamily="18" charset="0"/>
              </a:rPr>
              <a:t>.</a:t>
            </a:r>
            <a:endParaRPr lang="en-US" dirty="0">
              <a:solidFill>
                <a:srgbClr val="FF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32657"/>
            <a:ext cx="7010722"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4672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404565305"/>
              </p:ext>
            </p:extLst>
          </p:nvPr>
        </p:nvGraphicFramePr>
        <p:xfrm>
          <a:off x="611560" y="260648"/>
          <a:ext cx="8424936"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مربع نص 5"/>
          <p:cNvSpPr txBox="1"/>
          <p:nvPr/>
        </p:nvSpPr>
        <p:spPr>
          <a:xfrm rot="16200000">
            <a:off x="139152" y="2812576"/>
            <a:ext cx="2088232" cy="584775"/>
          </a:xfrm>
          <a:prstGeom prst="rect">
            <a:avLst/>
          </a:prstGeom>
          <a:noFill/>
        </p:spPr>
        <p:txBody>
          <a:bodyPr wrap="square" rtlCol="0">
            <a:spAutoFit/>
          </a:bodyPr>
          <a:lstStyle/>
          <a:p>
            <a:r>
              <a:rPr lang="en-US" sz="3200" b="1" dirty="0" smtClean="0">
                <a:solidFill>
                  <a:srgbClr val="FF0000"/>
                </a:solidFill>
                <a:effectLst/>
                <a:latin typeface="Times New Roman" pitchFamily="18" charset="0"/>
                <a:ea typeface="Calibri"/>
                <a:cs typeface="Times New Roman" pitchFamily="18" charset="0"/>
              </a:rPr>
              <a:t>Nutrition</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18965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485800"/>
            <a:ext cx="7498080" cy="1143000"/>
          </a:xfrm>
        </p:spPr>
        <p:txBody>
          <a:bodyPr>
            <a:noAutofit/>
          </a:bodyPr>
          <a:lstStyle/>
          <a:p>
            <a:pPr algn="ctr" rtl="1">
              <a:lnSpc>
                <a:spcPct val="115000"/>
              </a:lnSpc>
              <a:spcAft>
                <a:spcPts val="1000"/>
              </a:spcAft>
            </a:pPr>
            <a:r>
              <a:rPr lang="ar-IQ" sz="3600" b="1" dirty="0" err="1">
                <a:solidFill>
                  <a:srgbClr val="C00000"/>
                </a:solidFill>
                <a:effectLst/>
                <a:latin typeface="Times New Roman" pitchFamily="18" charset="0"/>
                <a:ea typeface="Calibri"/>
                <a:cs typeface="Times New Roman" pitchFamily="18" charset="0"/>
              </a:rPr>
              <a:t>عضيات</a:t>
            </a:r>
            <a:r>
              <a:rPr lang="ar-IQ" sz="3600" b="1" dirty="0">
                <a:solidFill>
                  <a:srgbClr val="C00000"/>
                </a:solidFill>
                <a:effectLst/>
                <a:latin typeface="Times New Roman" pitchFamily="18" charset="0"/>
                <a:ea typeface="Calibri"/>
                <a:cs typeface="Times New Roman" pitchFamily="18" charset="0"/>
              </a:rPr>
              <a:t> الحركة </a:t>
            </a:r>
            <a:r>
              <a:rPr lang="en-US" sz="3600" b="1" dirty="0" err="1">
                <a:solidFill>
                  <a:srgbClr val="C00000"/>
                </a:solidFill>
                <a:effectLst/>
                <a:latin typeface="Times New Roman" pitchFamily="18" charset="0"/>
                <a:ea typeface="Calibri"/>
                <a:cs typeface="Times New Roman" pitchFamily="18" charset="0"/>
              </a:rPr>
              <a:t>Locomotory</a:t>
            </a:r>
            <a:r>
              <a:rPr lang="en-US" sz="3600" b="1" dirty="0">
                <a:solidFill>
                  <a:srgbClr val="C00000"/>
                </a:solidFill>
                <a:effectLst/>
                <a:latin typeface="Times New Roman" pitchFamily="18" charset="0"/>
                <a:ea typeface="Calibri"/>
                <a:cs typeface="Times New Roman" pitchFamily="18" charset="0"/>
              </a:rPr>
              <a:t> Organelles </a:t>
            </a:r>
            <a:r>
              <a:rPr lang="ar-IQ" sz="3600" b="1" dirty="0" smtClean="0">
                <a:solidFill>
                  <a:srgbClr val="C00000"/>
                </a:solidFill>
                <a:effectLst/>
                <a:latin typeface="Times New Roman" pitchFamily="18" charset="0"/>
                <a:ea typeface="Calibri"/>
                <a:cs typeface="Times New Roman" pitchFamily="18" charset="0"/>
              </a:rPr>
              <a:t> </a:t>
            </a:r>
            <a:r>
              <a:rPr lang="en-US" sz="2800" dirty="0">
                <a:solidFill>
                  <a:srgbClr val="C00000"/>
                </a:solidFill>
                <a:effectLst/>
                <a:latin typeface="Times New Roman" pitchFamily="18" charset="0"/>
                <a:ea typeface="Calibri"/>
                <a:cs typeface="Times New Roman" pitchFamily="18" charset="0"/>
              </a:rPr>
              <a:t/>
            </a:r>
            <a:br>
              <a:rPr lang="en-US" sz="2800" dirty="0">
                <a:solidFill>
                  <a:srgbClr val="C00000"/>
                </a:solidFill>
                <a:effectLst/>
                <a:latin typeface="Times New Roman" pitchFamily="18" charset="0"/>
                <a:ea typeface="Calibri"/>
                <a:cs typeface="Times New Roman" pitchFamily="18" charset="0"/>
              </a:rPr>
            </a:br>
            <a:endParaRPr lang="en-US" sz="3600" dirty="0">
              <a:solidFill>
                <a:srgbClr val="C00000"/>
              </a:solidFill>
              <a:latin typeface="Times New Roman" pitchFamily="18" charset="0"/>
              <a:cs typeface="Times New Roman" pitchFamily="18" charset="0"/>
            </a:endParaRPr>
          </a:p>
        </p:txBody>
      </p:sp>
      <p:sp>
        <p:nvSpPr>
          <p:cNvPr id="3" name="عنصر نائب للمحتوى 2"/>
          <p:cNvSpPr>
            <a:spLocks noGrp="1"/>
          </p:cNvSpPr>
          <p:nvPr>
            <p:ph idx="1"/>
          </p:nvPr>
        </p:nvSpPr>
        <p:spPr/>
        <p:txBody>
          <a:bodyPr/>
          <a:lstStyle/>
          <a:p>
            <a:pPr marL="342900" lvl="0" indent="-342900" algn="just" rtl="1">
              <a:lnSpc>
                <a:spcPct val="115000"/>
              </a:lnSpc>
              <a:spcAft>
                <a:spcPts val="0"/>
              </a:spcAft>
              <a:buFont typeface="+mj-lt"/>
              <a:buAutoNum type="arabicPeriod"/>
            </a:pPr>
            <a:r>
              <a:rPr lang="ar-IQ" dirty="0" err="1">
                <a:solidFill>
                  <a:srgbClr val="FF0000"/>
                </a:solidFill>
                <a:latin typeface="Calibri"/>
                <a:ea typeface="Calibri"/>
                <a:cs typeface="Arial"/>
              </a:rPr>
              <a:t>الاقدام</a:t>
            </a:r>
            <a:r>
              <a:rPr lang="ar-IQ" dirty="0">
                <a:solidFill>
                  <a:srgbClr val="FF0000"/>
                </a:solidFill>
                <a:latin typeface="Calibri"/>
                <a:ea typeface="Calibri"/>
                <a:cs typeface="Arial"/>
              </a:rPr>
              <a:t> الكاذبة </a:t>
            </a:r>
            <a:r>
              <a:rPr lang="en-US" dirty="0">
                <a:solidFill>
                  <a:srgbClr val="FF0000"/>
                </a:solidFill>
                <a:latin typeface="Calibri"/>
                <a:ea typeface="Calibri"/>
                <a:cs typeface="Arial"/>
              </a:rPr>
              <a:t>Pseudopodia</a:t>
            </a:r>
            <a:r>
              <a:rPr lang="ar-IQ" dirty="0">
                <a:solidFill>
                  <a:srgbClr val="FF0000"/>
                </a:solidFill>
                <a:latin typeface="Calibri"/>
                <a:ea typeface="Calibri"/>
                <a:cs typeface="Arial"/>
              </a:rPr>
              <a:t> </a:t>
            </a:r>
            <a:r>
              <a:rPr lang="en-US" dirty="0" smtClean="0">
                <a:solidFill>
                  <a:srgbClr val="FF0000"/>
                </a:solidFill>
                <a:latin typeface="Calibri"/>
                <a:ea typeface="Calibri"/>
                <a:cs typeface="Arial"/>
              </a:rPr>
              <a:t>:</a:t>
            </a:r>
            <a:r>
              <a:rPr lang="ar-IQ" dirty="0" smtClean="0">
                <a:latin typeface="Calibri"/>
                <a:ea typeface="Calibri"/>
                <a:cs typeface="Arial"/>
              </a:rPr>
              <a:t>كما </a:t>
            </a:r>
            <a:r>
              <a:rPr lang="ar-IQ" dirty="0">
                <a:latin typeface="Calibri"/>
                <a:ea typeface="Calibri"/>
                <a:cs typeface="Arial"/>
              </a:rPr>
              <a:t>في </a:t>
            </a:r>
            <a:r>
              <a:rPr lang="ar-IQ" dirty="0" err="1">
                <a:latin typeface="Calibri"/>
                <a:ea typeface="Calibri"/>
                <a:cs typeface="Arial"/>
              </a:rPr>
              <a:t>الامبيات</a:t>
            </a:r>
            <a:r>
              <a:rPr lang="ar-IQ" dirty="0">
                <a:latin typeface="Calibri"/>
                <a:ea typeface="Calibri"/>
                <a:cs typeface="Arial"/>
              </a:rPr>
              <a:t> .</a:t>
            </a:r>
            <a:endParaRPr lang="en-US" sz="2400" dirty="0">
              <a:latin typeface="Calibri"/>
              <a:ea typeface="Calibri"/>
              <a:cs typeface="Arial"/>
            </a:endParaRPr>
          </a:p>
          <a:p>
            <a:pPr marL="342900" lvl="0" indent="-342900" algn="just" rtl="1">
              <a:lnSpc>
                <a:spcPct val="115000"/>
              </a:lnSpc>
              <a:spcAft>
                <a:spcPts val="0"/>
              </a:spcAft>
              <a:buFont typeface="+mj-lt"/>
              <a:buAutoNum type="arabicPeriod"/>
            </a:pPr>
            <a:r>
              <a:rPr lang="ar-IQ" dirty="0" err="1">
                <a:solidFill>
                  <a:srgbClr val="FF0000"/>
                </a:solidFill>
                <a:latin typeface="Calibri"/>
                <a:ea typeface="Calibri"/>
                <a:cs typeface="Arial"/>
              </a:rPr>
              <a:t>الاسواط</a:t>
            </a:r>
            <a:r>
              <a:rPr lang="ar-IQ" dirty="0">
                <a:solidFill>
                  <a:srgbClr val="FF0000"/>
                </a:solidFill>
                <a:latin typeface="Calibri"/>
                <a:ea typeface="Calibri"/>
                <a:cs typeface="Arial"/>
              </a:rPr>
              <a:t> </a:t>
            </a:r>
            <a:r>
              <a:rPr lang="en-US" dirty="0">
                <a:solidFill>
                  <a:srgbClr val="FF0000"/>
                </a:solidFill>
                <a:latin typeface="Calibri"/>
                <a:ea typeface="Calibri"/>
                <a:cs typeface="Arial"/>
              </a:rPr>
              <a:t>Flagella</a:t>
            </a:r>
            <a:r>
              <a:rPr lang="ar-IQ" dirty="0">
                <a:solidFill>
                  <a:srgbClr val="FF0000"/>
                </a:solidFill>
                <a:latin typeface="Calibri"/>
                <a:ea typeface="Calibri"/>
                <a:cs typeface="Arial"/>
              </a:rPr>
              <a:t> </a:t>
            </a:r>
            <a:r>
              <a:rPr lang="en-US" dirty="0" smtClean="0">
                <a:solidFill>
                  <a:srgbClr val="FF0000"/>
                </a:solidFill>
                <a:latin typeface="Calibri"/>
                <a:ea typeface="Calibri"/>
                <a:cs typeface="Arial"/>
              </a:rPr>
              <a:t>:</a:t>
            </a:r>
            <a:r>
              <a:rPr lang="ar-IQ" dirty="0" smtClean="0">
                <a:latin typeface="Calibri"/>
                <a:ea typeface="Calibri"/>
                <a:cs typeface="Arial"/>
              </a:rPr>
              <a:t>كما </a:t>
            </a:r>
            <a:r>
              <a:rPr lang="ar-IQ" dirty="0">
                <a:latin typeface="Calibri"/>
                <a:ea typeface="Calibri"/>
                <a:cs typeface="Arial"/>
              </a:rPr>
              <a:t>في </a:t>
            </a:r>
            <a:r>
              <a:rPr lang="ar-IQ" dirty="0" err="1" smtClean="0">
                <a:latin typeface="Calibri"/>
                <a:ea typeface="Calibri"/>
                <a:cs typeface="Arial"/>
              </a:rPr>
              <a:t>المثقبيات</a:t>
            </a:r>
            <a:r>
              <a:rPr lang="ar-IQ" dirty="0" smtClean="0">
                <a:latin typeface="Calibri"/>
                <a:ea typeface="Calibri"/>
                <a:cs typeface="Arial"/>
              </a:rPr>
              <a:t> </a:t>
            </a:r>
            <a:endParaRPr lang="en-US" sz="2400" dirty="0">
              <a:latin typeface="Calibri"/>
              <a:ea typeface="Calibri"/>
              <a:cs typeface="Arial"/>
            </a:endParaRPr>
          </a:p>
          <a:p>
            <a:pPr marL="342900" lvl="0" indent="-342900" algn="just" rtl="1">
              <a:lnSpc>
                <a:spcPct val="115000"/>
              </a:lnSpc>
              <a:spcAft>
                <a:spcPts val="0"/>
              </a:spcAft>
              <a:buFont typeface="+mj-lt"/>
              <a:buAutoNum type="arabicPeriod"/>
            </a:pPr>
            <a:r>
              <a:rPr lang="ar-IQ" dirty="0" err="1">
                <a:solidFill>
                  <a:srgbClr val="FF0000"/>
                </a:solidFill>
                <a:latin typeface="Calibri"/>
                <a:ea typeface="Calibri"/>
                <a:cs typeface="Arial"/>
              </a:rPr>
              <a:t>الاهداب</a:t>
            </a:r>
            <a:r>
              <a:rPr lang="ar-IQ" dirty="0">
                <a:solidFill>
                  <a:srgbClr val="FF0000"/>
                </a:solidFill>
                <a:latin typeface="Calibri"/>
                <a:ea typeface="Calibri"/>
                <a:cs typeface="Arial"/>
              </a:rPr>
              <a:t> </a:t>
            </a:r>
            <a:r>
              <a:rPr lang="en-US" dirty="0">
                <a:solidFill>
                  <a:srgbClr val="FF0000"/>
                </a:solidFill>
                <a:latin typeface="Calibri"/>
                <a:ea typeface="Calibri"/>
                <a:cs typeface="Arial"/>
              </a:rPr>
              <a:t>Cilia</a:t>
            </a:r>
            <a:r>
              <a:rPr lang="ar-IQ" dirty="0">
                <a:solidFill>
                  <a:srgbClr val="FF0000"/>
                </a:solidFill>
                <a:latin typeface="Calibri"/>
                <a:ea typeface="Calibri"/>
                <a:cs typeface="Arial"/>
              </a:rPr>
              <a:t> </a:t>
            </a:r>
            <a:r>
              <a:rPr lang="en-US" dirty="0" smtClean="0">
                <a:solidFill>
                  <a:srgbClr val="FF0000"/>
                </a:solidFill>
                <a:latin typeface="Calibri"/>
                <a:ea typeface="Calibri"/>
                <a:cs typeface="Arial"/>
              </a:rPr>
              <a:t>:</a:t>
            </a:r>
            <a:r>
              <a:rPr lang="ar-IQ" dirty="0" smtClean="0">
                <a:latin typeface="Calibri"/>
                <a:ea typeface="Calibri"/>
                <a:cs typeface="Arial"/>
              </a:rPr>
              <a:t>كما </a:t>
            </a:r>
            <a:r>
              <a:rPr lang="ar-IQ" dirty="0">
                <a:latin typeface="Calibri"/>
                <a:ea typeface="Calibri"/>
                <a:cs typeface="Arial"/>
              </a:rPr>
              <a:t>في </a:t>
            </a:r>
            <a:r>
              <a:rPr lang="ar-IQ" dirty="0" err="1">
                <a:latin typeface="Calibri"/>
                <a:ea typeface="Calibri"/>
                <a:cs typeface="Arial"/>
              </a:rPr>
              <a:t>القربية</a:t>
            </a:r>
            <a:r>
              <a:rPr lang="ar-IQ" dirty="0">
                <a:latin typeface="Calibri"/>
                <a:ea typeface="Calibri"/>
                <a:cs typeface="Arial"/>
              </a:rPr>
              <a:t> القولونية </a:t>
            </a:r>
            <a:r>
              <a:rPr lang="en-US" i="1" dirty="0" err="1">
                <a:latin typeface="Calibri"/>
                <a:ea typeface="Calibri"/>
                <a:cs typeface="Arial"/>
              </a:rPr>
              <a:t>Balantidium</a:t>
            </a:r>
            <a:r>
              <a:rPr lang="en-US" i="1" dirty="0">
                <a:latin typeface="Calibri"/>
                <a:ea typeface="Calibri"/>
                <a:cs typeface="Arial"/>
              </a:rPr>
              <a:t> coli</a:t>
            </a:r>
            <a:r>
              <a:rPr lang="en-US" dirty="0">
                <a:latin typeface="Arial"/>
                <a:ea typeface="Calibri"/>
                <a:cs typeface="Arial"/>
              </a:rPr>
              <a:t> </a:t>
            </a:r>
            <a:endParaRPr lang="ar-IQ" dirty="0" smtClean="0">
              <a:latin typeface="Arial"/>
              <a:ea typeface="Calibri"/>
              <a:cs typeface="Arial"/>
            </a:endParaRPr>
          </a:p>
          <a:p>
            <a:pPr marL="342900" lvl="0" indent="-342900" algn="just" rtl="1">
              <a:lnSpc>
                <a:spcPct val="115000"/>
              </a:lnSpc>
              <a:spcAft>
                <a:spcPts val="0"/>
              </a:spcAft>
              <a:buFont typeface="+mj-lt"/>
              <a:buAutoNum type="arabicPeriod"/>
            </a:pPr>
            <a:r>
              <a:rPr lang="ar-IQ" dirty="0">
                <a:solidFill>
                  <a:srgbClr val="FF0000"/>
                </a:solidFill>
                <a:latin typeface="Calibri"/>
                <a:ea typeface="Calibri"/>
                <a:cs typeface="Arial"/>
              </a:rPr>
              <a:t>عدم وجود وسيلة للحركة : </a:t>
            </a:r>
            <a:r>
              <a:rPr lang="ar-IQ" dirty="0" smtClean="0">
                <a:latin typeface="Calibri"/>
                <a:ea typeface="Calibri"/>
                <a:cs typeface="Arial"/>
              </a:rPr>
              <a:t>كما</a:t>
            </a:r>
            <a:r>
              <a:rPr lang="ar-IQ" dirty="0" smtClean="0">
                <a:solidFill>
                  <a:srgbClr val="FF0000"/>
                </a:solidFill>
                <a:latin typeface="Calibri"/>
                <a:ea typeface="Calibri"/>
                <a:cs typeface="Arial"/>
              </a:rPr>
              <a:t> </a:t>
            </a:r>
            <a:r>
              <a:rPr lang="ar-IQ" dirty="0" err="1" smtClean="0">
                <a:latin typeface="Calibri"/>
                <a:ea typeface="Calibri"/>
                <a:cs typeface="Arial"/>
              </a:rPr>
              <a:t>البوغيات</a:t>
            </a:r>
            <a:endParaRPr lang="en-US" dirty="0">
              <a:latin typeface="Calibri"/>
              <a:ea typeface="Calibri"/>
              <a:cs typeface="Arial"/>
            </a:endParaRPr>
          </a:p>
          <a:p>
            <a:pPr algn="r" rtl="1"/>
            <a:endParaRPr lang="en-US" dirty="0"/>
          </a:p>
        </p:txBody>
      </p:sp>
    </p:spTree>
    <p:extLst>
      <p:ext uri="{BB962C8B-B14F-4D97-AF65-F5344CB8AC3E}">
        <p14:creationId xmlns:p14="http://schemas.microsoft.com/office/powerpoint/2010/main" val="3849299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6336" y="140568"/>
            <a:ext cx="8754176" cy="4800600"/>
          </a:xfrm>
        </p:spPr>
        <p:txBody>
          <a:bodyPr>
            <a:noAutofit/>
          </a:bodyPr>
          <a:lstStyle/>
          <a:p>
            <a:pPr algn="ctr" rtl="1">
              <a:lnSpc>
                <a:spcPct val="115000"/>
              </a:lnSpc>
              <a:spcAft>
                <a:spcPts val="1000"/>
              </a:spcAft>
            </a:pPr>
            <a:r>
              <a:rPr lang="ar-IQ" sz="1800" b="1" dirty="0">
                <a:solidFill>
                  <a:srgbClr val="FF0000"/>
                </a:solidFill>
                <a:latin typeface="Calibri"/>
                <a:ea typeface="Calibri"/>
                <a:cs typeface="Arial"/>
              </a:rPr>
              <a:t>التنفس </a:t>
            </a:r>
            <a:endParaRPr lang="en-US" sz="1400" b="1" dirty="0">
              <a:solidFill>
                <a:srgbClr val="FF0000"/>
              </a:solidFill>
              <a:latin typeface="Calibri"/>
              <a:ea typeface="Calibri"/>
              <a:cs typeface="Arial"/>
            </a:endParaRPr>
          </a:p>
          <a:p>
            <a:pPr marL="342900" lvl="0" indent="-342900" algn="just" rtl="1">
              <a:lnSpc>
                <a:spcPct val="115000"/>
              </a:lnSpc>
              <a:spcAft>
                <a:spcPts val="0"/>
              </a:spcAft>
              <a:buSzPts val="1400"/>
              <a:buFont typeface="+mj-lt"/>
              <a:buAutoNum type="arabicPeriod"/>
            </a:pPr>
            <a:r>
              <a:rPr lang="ar-IQ" sz="1800" b="1" dirty="0">
                <a:solidFill>
                  <a:srgbClr val="FF0000"/>
                </a:solidFill>
                <a:latin typeface="Calibri"/>
                <a:ea typeface="Calibri"/>
                <a:cs typeface="Arial"/>
              </a:rPr>
              <a:t>هوائي </a:t>
            </a:r>
            <a:r>
              <a:rPr lang="en-US" sz="1800" b="1" dirty="0">
                <a:solidFill>
                  <a:srgbClr val="FF0000"/>
                </a:solidFill>
                <a:latin typeface="Calibri"/>
                <a:ea typeface="Calibri"/>
                <a:cs typeface="Arial"/>
              </a:rPr>
              <a:t>Aerobic</a:t>
            </a:r>
            <a:r>
              <a:rPr lang="ar-IQ" sz="1800" b="1" dirty="0">
                <a:solidFill>
                  <a:srgbClr val="FF0000"/>
                </a:solidFill>
                <a:latin typeface="Calibri"/>
                <a:ea typeface="Calibri"/>
                <a:cs typeface="Arial"/>
              </a:rPr>
              <a:t> </a:t>
            </a:r>
            <a:r>
              <a:rPr lang="ar-IQ" sz="1800" b="1" dirty="0">
                <a:latin typeface="Calibri"/>
                <a:ea typeface="Calibri"/>
                <a:cs typeface="Arial"/>
              </a:rPr>
              <a:t>: </a:t>
            </a:r>
            <a:r>
              <a:rPr lang="ar-IQ" sz="1800" b="1" dirty="0" err="1">
                <a:latin typeface="Calibri"/>
                <a:ea typeface="Calibri"/>
                <a:cs typeface="Arial"/>
              </a:rPr>
              <a:t>ياخذ</a:t>
            </a:r>
            <a:r>
              <a:rPr lang="ar-IQ" sz="1800" b="1" dirty="0">
                <a:latin typeface="Calibri"/>
                <a:ea typeface="Calibri"/>
                <a:cs typeface="Arial"/>
              </a:rPr>
              <a:t> </a:t>
            </a:r>
            <a:r>
              <a:rPr lang="ar-IQ" sz="1800" b="1" dirty="0" err="1">
                <a:latin typeface="Calibri"/>
                <a:ea typeface="Calibri"/>
                <a:cs typeface="Arial"/>
              </a:rPr>
              <a:t>الاوكسجين</a:t>
            </a:r>
            <a:r>
              <a:rPr lang="ar-IQ" sz="1800" b="1" dirty="0">
                <a:latin typeface="Calibri"/>
                <a:ea typeface="Calibri"/>
                <a:cs typeface="Arial"/>
              </a:rPr>
              <a:t> (</a:t>
            </a:r>
            <a:r>
              <a:rPr lang="en-US" sz="1800" b="1" dirty="0">
                <a:latin typeface="Calibri"/>
                <a:ea typeface="Calibri"/>
                <a:cs typeface="Arial"/>
              </a:rPr>
              <a:t>O</a:t>
            </a:r>
            <a:r>
              <a:rPr lang="en-US" sz="2000" b="1" baseline="-25000" dirty="0">
                <a:latin typeface="Calibri"/>
                <a:ea typeface="Calibri"/>
                <a:cs typeface="Arial"/>
              </a:rPr>
              <a:t>2</a:t>
            </a:r>
            <a:r>
              <a:rPr lang="ar-IQ" sz="2000" b="1" dirty="0">
                <a:latin typeface="Calibri"/>
                <a:ea typeface="Calibri"/>
                <a:cs typeface="Arial"/>
              </a:rPr>
              <a:t>) وطرح ثاني </a:t>
            </a:r>
            <a:r>
              <a:rPr lang="ar-IQ" sz="2000" b="1" dirty="0" err="1">
                <a:latin typeface="Calibri"/>
                <a:ea typeface="Calibri"/>
                <a:cs typeface="Arial"/>
              </a:rPr>
              <a:t>اوكسيد</a:t>
            </a:r>
            <a:r>
              <a:rPr lang="ar-IQ" sz="2000" b="1" dirty="0">
                <a:latin typeface="Calibri"/>
                <a:ea typeface="Calibri"/>
                <a:cs typeface="Arial"/>
              </a:rPr>
              <a:t> الكاربون (</a:t>
            </a:r>
            <a:r>
              <a:rPr lang="en-US" sz="2000" b="1" dirty="0">
                <a:latin typeface="Calibri"/>
                <a:ea typeface="Calibri"/>
                <a:cs typeface="Arial"/>
              </a:rPr>
              <a:t>Co</a:t>
            </a:r>
            <a:r>
              <a:rPr lang="en-US" sz="2000" b="1" baseline="-25000" dirty="0">
                <a:latin typeface="Calibri"/>
                <a:ea typeface="Calibri"/>
                <a:cs typeface="Arial"/>
              </a:rPr>
              <a:t>2</a:t>
            </a:r>
            <a:r>
              <a:rPr lang="ar-IQ" sz="2000" b="1" dirty="0">
                <a:latin typeface="Calibri"/>
                <a:ea typeface="Calibri"/>
                <a:cs typeface="Arial"/>
              </a:rPr>
              <a:t>) ويكون في الطفيليات الهوائية مثل </a:t>
            </a:r>
            <a:r>
              <a:rPr lang="ar-IQ" sz="2000" b="1" dirty="0" err="1">
                <a:latin typeface="Calibri"/>
                <a:ea typeface="Calibri"/>
                <a:cs typeface="Arial"/>
              </a:rPr>
              <a:t>البلازميديوم</a:t>
            </a:r>
            <a:r>
              <a:rPr lang="ar-IQ" sz="2000" b="1" dirty="0">
                <a:latin typeface="Calibri"/>
                <a:ea typeface="Calibri"/>
                <a:cs typeface="Arial"/>
              </a:rPr>
              <a:t> </a:t>
            </a:r>
            <a:r>
              <a:rPr lang="ar-IQ" sz="2000" b="1" dirty="0" err="1" smtClean="0">
                <a:latin typeface="Calibri"/>
                <a:ea typeface="Calibri"/>
                <a:cs typeface="Arial"/>
              </a:rPr>
              <a:t>والمثقبيات</a:t>
            </a:r>
            <a:r>
              <a:rPr lang="ar-IQ" sz="2000" b="1" dirty="0" smtClean="0">
                <a:latin typeface="Calibri"/>
                <a:ea typeface="Calibri"/>
                <a:cs typeface="Arial"/>
              </a:rPr>
              <a:t> </a:t>
            </a:r>
            <a:r>
              <a:rPr lang="ar-IQ" sz="2000" b="1" dirty="0">
                <a:latin typeface="Calibri"/>
                <a:ea typeface="Calibri"/>
                <a:cs typeface="Arial"/>
              </a:rPr>
              <a:t>.</a:t>
            </a:r>
            <a:endParaRPr lang="en-US" sz="1400" b="1" dirty="0">
              <a:latin typeface="Calibri"/>
              <a:ea typeface="Calibri"/>
              <a:cs typeface="Arial"/>
            </a:endParaRPr>
          </a:p>
          <a:p>
            <a:pPr marL="342900" lvl="0" indent="-342900" algn="just" rtl="1">
              <a:lnSpc>
                <a:spcPct val="115000"/>
              </a:lnSpc>
              <a:spcAft>
                <a:spcPts val="1000"/>
              </a:spcAft>
              <a:buSzPts val="1400"/>
              <a:buFont typeface="+mj-lt"/>
              <a:buAutoNum type="arabicPeriod"/>
            </a:pPr>
            <a:r>
              <a:rPr lang="ar-IQ" sz="1800" b="1" dirty="0">
                <a:solidFill>
                  <a:srgbClr val="FF0000"/>
                </a:solidFill>
                <a:latin typeface="Calibri"/>
                <a:ea typeface="Calibri"/>
                <a:cs typeface="Arial"/>
              </a:rPr>
              <a:t>لاهوائية </a:t>
            </a:r>
            <a:r>
              <a:rPr lang="en-US" sz="1800" b="1" dirty="0">
                <a:solidFill>
                  <a:srgbClr val="FF0000"/>
                </a:solidFill>
                <a:latin typeface="Calibri"/>
                <a:ea typeface="Calibri"/>
                <a:cs typeface="Arial"/>
              </a:rPr>
              <a:t>Anaerobic</a:t>
            </a:r>
            <a:r>
              <a:rPr lang="ar-IQ" sz="1800" b="1" dirty="0">
                <a:latin typeface="Calibri"/>
                <a:ea typeface="Calibri"/>
                <a:cs typeface="Arial"/>
              </a:rPr>
              <a:t>: باستهلاك </a:t>
            </a:r>
            <a:r>
              <a:rPr lang="ar-IQ" sz="1800" b="1" dirty="0" err="1">
                <a:latin typeface="Calibri"/>
                <a:ea typeface="Calibri"/>
                <a:cs typeface="Arial"/>
              </a:rPr>
              <a:t>الاوكسجين</a:t>
            </a:r>
            <a:r>
              <a:rPr lang="ar-IQ" sz="1800" b="1" dirty="0">
                <a:latin typeface="Calibri"/>
                <a:ea typeface="Calibri"/>
                <a:cs typeface="Arial"/>
              </a:rPr>
              <a:t> (</a:t>
            </a:r>
            <a:r>
              <a:rPr lang="en-US" sz="1800" b="1" dirty="0">
                <a:latin typeface="Calibri"/>
                <a:ea typeface="Calibri"/>
                <a:cs typeface="Arial"/>
              </a:rPr>
              <a:t>O</a:t>
            </a:r>
            <a:r>
              <a:rPr lang="en-US" sz="2000" b="1" baseline="-25000" dirty="0">
                <a:latin typeface="Calibri"/>
                <a:ea typeface="Calibri"/>
                <a:cs typeface="Arial"/>
              </a:rPr>
              <a:t>2</a:t>
            </a:r>
            <a:r>
              <a:rPr lang="ar-IQ" sz="2000" b="1" dirty="0">
                <a:latin typeface="Calibri"/>
                <a:ea typeface="Calibri"/>
                <a:cs typeface="Arial"/>
              </a:rPr>
              <a:t>) المتحرر من المواد </a:t>
            </a:r>
            <a:r>
              <a:rPr lang="ar-IQ" sz="2000" b="1" dirty="0" smtClean="0">
                <a:latin typeface="Calibri"/>
                <a:ea typeface="Calibri"/>
                <a:cs typeface="Arial"/>
              </a:rPr>
              <a:t>المعقدة بفعل </a:t>
            </a:r>
            <a:r>
              <a:rPr lang="ar-IQ" sz="2000" b="1" dirty="0" err="1">
                <a:latin typeface="Calibri"/>
                <a:ea typeface="Calibri"/>
                <a:cs typeface="Arial"/>
              </a:rPr>
              <a:t>الانزيمات</a:t>
            </a:r>
            <a:r>
              <a:rPr lang="ar-IQ" sz="2000" b="1" dirty="0">
                <a:latin typeface="Calibri"/>
                <a:ea typeface="Calibri"/>
                <a:cs typeface="Arial"/>
              </a:rPr>
              <a:t> كما في الطفيليات الابتدائية التي تعيش في القناة الهضمية </a:t>
            </a:r>
            <a:r>
              <a:rPr lang="ar-IQ" sz="2000" b="1" dirty="0" err="1">
                <a:latin typeface="Calibri"/>
                <a:ea typeface="Calibri"/>
                <a:cs typeface="Arial"/>
              </a:rPr>
              <a:t>للانسان</a:t>
            </a:r>
            <a:r>
              <a:rPr lang="ar-IQ" sz="2000" b="1" dirty="0">
                <a:latin typeface="Calibri"/>
                <a:ea typeface="Calibri"/>
                <a:cs typeface="Arial"/>
              </a:rPr>
              <a:t> مثل </a:t>
            </a:r>
            <a:r>
              <a:rPr lang="ar-IQ" sz="2000" b="1" dirty="0" err="1">
                <a:latin typeface="Calibri"/>
                <a:ea typeface="Calibri"/>
                <a:cs typeface="Arial"/>
              </a:rPr>
              <a:t>اميبا</a:t>
            </a:r>
            <a:r>
              <a:rPr lang="ar-IQ" sz="2000" b="1" dirty="0">
                <a:latin typeface="Calibri"/>
                <a:ea typeface="Calibri"/>
                <a:cs typeface="Arial"/>
              </a:rPr>
              <a:t> الزحار.</a:t>
            </a:r>
            <a:endParaRPr lang="en-US" sz="1400" b="1" dirty="0">
              <a:latin typeface="Calibri"/>
              <a:ea typeface="Calibri"/>
              <a:cs typeface="Arial"/>
            </a:endParaRPr>
          </a:p>
          <a:p>
            <a:pPr algn="ctr" rtl="1">
              <a:lnSpc>
                <a:spcPct val="115000"/>
              </a:lnSpc>
              <a:spcAft>
                <a:spcPts val="1000"/>
              </a:spcAft>
            </a:pPr>
            <a:r>
              <a:rPr lang="ar-IQ" sz="2000" b="1" dirty="0" err="1" smtClean="0">
                <a:solidFill>
                  <a:srgbClr val="FF0000"/>
                </a:solidFill>
                <a:latin typeface="Calibri"/>
                <a:ea typeface="Calibri"/>
                <a:cs typeface="Arial"/>
              </a:rPr>
              <a:t>الابراز</a:t>
            </a:r>
            <a:r>
              <a:rPr lang="ar-IQ" sz="2000" b="1" dirty="0" smtClean="0">
                <a:solidFill>
                  <a:srgbClr val="FF0000"/>
                </a:solidFill>
                <a:latin typeface="Calibri"/>
                <a:ea typeface="Calibri"/>
                <a:cs typeface="Arial"/>
              </a:rPr>
              <a:t> </a:t>
            </a:r>
            <a:r>
              <a:rPr lang="en-US" sz="2000" b="1" dirty="0">
                <a:solidFill>
                  <a:srgbClr val="FF0000"/>
                </a:solidFill>
                <a:latin typeface="Calibri"/>
                <a:ea typeface="Calibri"/>
                <a:cs typeface="Arial"/>
              </a:rPr>
              <a:t>Excretion </a:t>
            </a:r>
            <a:endParaRPr lang="en-US" sz="1400" b="1" dirty="0">
              <a:solidFill>
                <a:srgbClr val="FF0000"/>
              </a:solidFill>
              <a:latin typeface="Calibri"/>
              <a:ea typeface="Calibri"/>
              <a:cs typeface="Arial"/>
            </a:endParaRPr>
          </a:p>
          <a:p>
            <a:pPr algn="just" rtl="1">
              <a:lnSpc>
                <a:spcPct val="115000"/>
              </a:lnSpc>
              <a:spcAft>
                <a:spcPts val="1000"/>
              </a:spcAft>
            </a:pPr>
            <a:r>
              <a:rPr lang="ar-IQ" sz="2000" b="1" dirty="0" err="1">
                <a:latin typeface="Calibri"/>
                <a:ea typeface="Calibri"/>
                <a:cs typeface="Arial"/>
              </a:rPr>
              <a:t>ان</a:t>
            </a:r>
            <a:r>
              <a:rPr lang="ar-IQ" sz="2000" b="1" dirty="0">
                <a:latin typeface="Calibri"/>
                <a:ea typeface="Calibri"/>
                <a:cs typeface="Arial"/>
              </a:rPr>
              <a:t> وظيفية الجهاز </a:t>
            </a:r>
            <a:r>
              <a:rPr lang="ar-IQ" sz="2000" b="1" dirty="0" err="1" smtClean="0">
                <a:latin typeface="Calibri"/>
                <a:ea typeface="Calibri"/>
                <a:cs typeface="Arial"/>
              </a:rPr>
              <a:t>الابرازي</a:t>
            </a:r>
            <a:r>
              <a:rPr lang="ar-IQ" sz="2000" b="1" dirty="0" smtClean="0">
                <a:latin typeface="Calibri"/>
                <a:ea typeface="Calibri"/>
                <a:cs typeface="Arial"/>
              </a:rPr>
              <a:t> </a:t>
            </a:r>
            <a:r>
              <a:rPr lang="ar-IQ" sz="2000" b="1" dirty="0">
                <a:latin typeface="Calibri"/>
                <a:ea typeface="Calibri"/>
                <a:cs typeface="Arial"/>
              </a:rPr>
              <a:t>تتلخص في </a:t>
            </a:r>
            <a:r>
              <a:rPr lang="ar-IQ" sz="2000" b="1" dirty="0" err="1">
                <a:latin typeface="Calibri"/>
                <a:ea typeface="Calibri"/>
                <a:cs typeface="Arial"/>
              </a:rPr>
              <a:t>ازالة</a:t>
            </a:r>
            <a:r>
              <a:rPr lang="ar-IQ" sz="2000" b="1" dirty="0">
                <a:latin typeface="Calibri"/>
                <a:ea typeface="Calibri"/>
                <a:cs typeface="Arial"/>
              </a:rPr>
              <a:t> النواتج السامة للعمليات الحيوية والمحافظة على التركيب </a:t>
            </a:r>
            <a:r>
              <a:rPr lang="ar-IQ" sz="2000" b="1" dirty="0" err="1">
                <a:latin typeface="Calibri"/>
                <a:ea typeface="Calibri"/>
                <a:cs typeface="Arial"/>
              </a:rPr>
              <a:t>الايوني</a:t>
            </a:r>
            <a:r>
              <a:rPr lang="ar-IQ" sz="2000" b="1" dirty="0">
                <a:latin typeface="Calibri"/>
                <a:ea typeface="Calibri"/>
                <a:cs typeface="Arial"/>
              </a:rPr>
              <a:t> والمستوى المائي </a:t>
            </a:r>
            <a:r>
              <a:rPr lang="ar-IQ" sz="2000" b="1" dirty="0" err="1">
                <a:latin typeface="Calibri"/>
                <a:ea typeface="Calibri"/>
                <a:cs typeface="Arial"/>
              </a:rPr>
              <a:t>وازالة</a:t>
            </a:r>
            <a:r>
              <a:rPr lang="ar-IQ" sz="2000" b="1" dirty="0">
                <a:latin typeface="Calibri"/>
                <a:ea typeface="Calibri"/>
                <a:cs typeface="Arial"/>
              </a:rPr>
              <a:t> المواد السامة الغريبة .</a:t>
            </a:r>
            <a:endParaRPr lang="en-US" sz="1400" b="1" dirty="0">
              <a:latin typeface="Calibri"/>
              <a:ea typeface="Calibri"/>
              <a:cs typeface="Arial"/>
            </a:endParaRPr>
          </a:p>
          <a:p>
            <a:pPr algn="just" rtl="1">
              <a:lnSpc>
                <a:spcPct val="115000"/>
              </a:lnSpc>
              <a:spcAft>
                <a:spcPts val="1000"/>
              </a:spcAft>
            </a:pPr>
            <a:r>
              <a:rPr lang="ar-IQ" sz="2000" b="1" dirty="0">
                <a:latin typeface="Calibri"/>
                <a:ea typeface="Calibri"/>
                <a:cs typeface="Arial"/>
              </a:rPr>
              <a:t>يكون التخلص من نواتج العمليات </a:t>
            </a:r>
            <a:r>
              <a:rPr lang="ar-IQ" sz="2000" b="1" dirty="0" err="1">
                <a:latin typeface="Calibri"/>
                <a:ea typeface="Calibri"/>
                <a:cs typeface="Arial"/>
              </a:rPr>
              <a:t>الايضية</a:t>
            </a:r>
            <a:r>
              <a:rPr lang="ar-IQ" sz="2000" b="1" dirty="0">
                <a:latin typeface="Calibri"/>
                <a:ea typeface="Calibri"/>
                <a:cs typeface="Arial"/>
              </a:rPr>
              <a:t> </a:t>
            </a:r>
            <a:r>
              <a:rPr lang="en-US" sz="2000" b="1" dirty="0">
                <a:latin typeface="Calibri"/>
                <a:ea typeface="Calibri"/>
                <a:cs typeface="Arial"/>
              </a:rPr>
              <a:t>Metabolism</a:t>
            </a:r>
            <a:r>
              <a:rPr lang="ar-IQ" sz="2000" b="1" dirty="0">
                <a:latin typeface="Calibri"/>
                <a:ea typeface="Calibri"/>
                <a:cs typeface="Arial"/>
              </a:rPr>
              <a:t> الذائبة في الماء </a:t>
            </a:r>
            <a:r>
              <a:rPr lang="ar-IQ" sz="2000" b="1" dirty="0" err="1">
                <a:latin typeface="Calibri"/>
                <a:ea typeface="Calibri"/>
                <a:cs typeface="Arial"/>
              </a:rPr>
              <a:t>بواساطة</a:t>
            </a:r>
            <a:r>
              <a:rPr lang="ar-IQ" sz="2000" b="1" dirty="0">
                <a:latin typeface="Calibri"/>
                <a:ea typeface="Calibri"/>
                <a:cs typeface="Arial"/>
              </a:rPr>
              <a:t> التنافذ </a:t>
            </a:r>
            <a:r>
              <a:rPr lang="en-US" sz="2000" b="1" dirty="0">
                <a:latin typeface="Calibri"/>
                <a:ea typeface="Calibri"/>
                <a:cs typeface="Arial"/>
              </a:rPr>
              <a:t>Diffusion </a:t>
            </a:r>
            <a:r>
              <a:rPr lang="ar-IQ" sz="2000" b="1" dirty="0">
                <a:latin typeface="Calibri"/>
                <a:ea typeface="Calibri"/>
                <a:cs typeface="Arial"/>
              </a:rPr>
              <a:t> من خلال غلاف الخلية </a:t>
            </a:r>
            <a:r>
              <a:rPr lang="ar-IQ" sz="2000" b="1" dirty="0" err="1">
                <a:latin typeface="Calibri"/>
                <a:ea typeface="Calibri"/>
                <a:cs typeface="Arial"/>
              </a:rPr>
              <a:t>او</a:t>
            </a:r>
            <a:r>
              <a:rPr lang="ar-IQ" sz="2000" b="1" dirty="0">
                <a:latin typeface="Calibri"/>
                <a:ea typeface="Calibri"/>
                <a:cs typeface="Arial"/>
              </a:rPr>
              <a:t> غشائها وقد تطرح عن طريق الفجوات المتقلصة في </a:t>
            </a:r>
            <a:r>
              <a:rPr lang="ar-IQ" sz="2000" b="1" dirty="0" err="1">
                <a:latin typeface="Calibri"/>
                <a:ea typeface="Calibri"/>
                <a:cs typeface="Arial"/>
              </a:rPr>
              <a:t>الانواع</a:t>
            </a:r>
            <a:r>
              <a:rPr lang="ar-IQ" sz="2000" b="1" dirty="0">
                <a:latin typeface="Calibri"/>
                <a:ea typeface="Calibri"/>
                <a:cs typeface="Arial"/>
              </a:rPr>
              <a:t> التي تمتلكها والتي هي عادة </a:t>
            </a:r>
            <a:r>
              <a:rPr lang="ar-IQ" sz="2000" b="1" dirty="0" err="1">
                <a:latin typeface="Calibri"/>
                <a:ea typeface="Calibri"/>
                <a:cs typeface="Arial"/>
              </a:rPr>
              <a:t>لاتوجد</a:t>
            </a:r>
            <a:r>
              <a:rPr lang="ar-IQ" sz="2000" b="1" dirty="0">
                <a:latin typeface="Calibri"/>
                <a:ea typeface="Calibri"/>
                <a:cs typeface="Arial"/>
              </a:rPr>
              <a:t> في الابتدائيات </a:t>
            </a:r>
            <a:r>
              <a:rPr lang="ar-IQ" sz="2000" b="1" dirty="0" err="1">
                <a:latin typeface="Calibri"/>
                <a:ea typeface="Calibri"/>
                <a:cs typeface="Arial"/>
              </a:rPr>
              <a:t>المتطلفة</a:t>
            </a:r>
            <a:r>
              <a:rPr lang="ar-IQ" sz="2000" b="1" dirty="0">
                <a:latin typeface="Calibri"/>
                <a:ea typeface="Calibri"/>
                <a:cs typeface="Arial"/>
              </a:rPr>
              <a:t> في وسط  </a:t>
            </a:r>
            <a:r>
              <a:rPr lang="ar-IQ" sz="2000" b="1" dirty="0" err="1">
                <a:latin typeface="Calibri"/>
                <a:ea typeface="Calibri"/>
                <a:cs typeface="Arial"/>
              </a:rPr>
              <a:t>اما</a:t>
            </a:r>
            <a:r>
              <a:rPr lang="ar-IQ" sz="2000" b="1" dirty="0">
                <a:latin typeface="Calibri"/>
                <a:ea typeface="Calibri"/>
                <a:cs typeface="Arial"/>
              </a:rPr>
              <a:t> المواد الغير ذائبة الماء فتطرح من خلال الفجوات الغذائية عن طريق غشاء الخلية ومن خلال مخرج مؤقت </a:t>
            </a:r>
            <a:r>
              <a:rPr lang="en-US" sz="2000" b="1" dirty="0" err="1">
                <a:latin typeface="Calibri"/>
                <a:ea typeface="Calibri"/>
                <a:cs typeface="Arial"/>
              </a:rPr>
              <a:t>Cytopyge</a:t>
            </a:r>
            <a:r>
              <a:rPr lang="ar-IQ" sz="2000" b="1" dirty="0">
                <a:latin typeface="Calibri"/>
                <a:ea typeface="Calibri"/>
                <a:cs typeface="Arial"/>
              </a:rPr>
              <a:t> كما في الهدبيات </a:t>
            </a:r>
            <a:r>
              <a:rPr lang="en-US" sz="2000" b="1" dirty="0" err="1">
                <a:latin typeface="Calibri"/>
                <a:ea typeface="Calibri"/>
                <a:cs typeface="Arial"/>
              </a:rPr>
              <a:t>Ciliata</a:t>
            </a:r>
            <a:r>
              <a:rPr lang="ar-IQ" sz="2000" b="1" dirty="0">
                <a:latin typeface="Calibri"/>
                <a:ea typeface="Calibri"/>
                <a:cs typeface="Arial"/>
              </a:rPr>
              <a:t>. </a:t>
            </a:r>
            <a:endParaRPr lang="en-US" sz="1400" b="1" dirty="0">
              <a:latin typeface="Calibri"/>
              <a:ea typeface="Calibri"/>
              <a:cs typeface="Arial"/>
            </a:endParaRPr>
          </a:p>
          <a:p>
            <a:pPr algn="just" rtl="1">
              <a:lnSpc>
                <a:spcPct val="115000"/>
              </a:lnSpc>
              <a:spcAft>
                <a:spcPts val="1000"/>
              </a:spcAft>
            </a:pPr>
            <a:r>
              <a:rPr lang="ar-IQ" sz="2000" b="1" dirty="0">
                <a:latin typeface="Calibri"/>
                <a:ea typeface="Calibri"/>
                <a:cs typeface="Arial"/>
              </a:rPr>
              <a:t>وتقوم  طفيليات البلازموديوم التي تتغذى على </a:t>
            </a:r>
            <a:r>
              <a:rPr lang="ar-IQ" sz="2000" b="1" dirty="0" err="1">
                <a:latin typeface="Calibri"/>
                <a:ea typeface="Calibri"/>
                <a:cs typeface="Arial"/>
              </a:rPr>
              <a:t>الهيموكلوبين</a:t>
            </a:r>
            <a:r>
              <a:rPr lang="ar-IQ" sz="2000" b="1" dirty="0">
                <a:latin typeface="Calibri"/>
                <a:ea typeface="Calibri"/>
                <a:cs typeface="Arial"/>
              </a:rPr>
              <a:t> بتحويل الجزء الغير ذائب </a:t>
            </a:r>
            <a:r>
              <a:rPr lang="ar-IQ" sz="2000" b="1" dirty="0" err="1">
                <a:latin typeface="Calibri"/>
                <a:ea typeface="Calibri"/>
                <a:cs typeface="Arial"/>
              </a:rPr>
              <a:t>الى</a:t>
            </a:r>
            <a:r>
              <a:rPr lang="ar-IQ" sz="2000" b="1" dirty="0">
                <a:latin typeface="Calibri"/>
                <a:ea typeface="Calibri"/>
                <a:cs typeface="Arial"/>
              </a:rPr>
              <a:t> صبغات بنية وسوداء تودعها في فجوات في </a:t>
            </a:r>
            <a:r>
              <a:rPr lang="ar-IQ" sz="2000" b="1" dirty="0" err="1">
                <a:latin typeface="Calibri"/>
                <a:ea typeface="Calibri"/>
                <a:cs typeface="Arial"/>
              </a:rPr>
              <a:t>سايتوبلازم</a:t>
            </a:r>
            <a:r>
              <a:rPr lang="ar-IQ" sz="2000" b="1" dirty="0">
                <a:latin typeface="Calibri"/>
                <a:ea typeface="Calibri"/>
                <a:cs typeface="Arial"/>
              </a:rPr>
              <a:t> الطفيلي تترك وراءها خلال عملية الانقسام التالي.</a:t>
            </a:r>
            <a:endParaRPr lang="en-US" sz="1400" b="1" dirty="0">
              <a:latin typeface="Calibri"/>
              <a:ea typeface="Calibri"/>
              <a:cs typeface="Arial"/>
            </a:endParaRPr>
          </a:p>
          <a:p>
            <a:pPr algn="r" rtl="1"/>
            <a:endParaRPr lang="en-US" sz="2000" b="1" dirty="0"/>
          </a:p>
        </p:txBody>
      </p:sp>
    </p:spTree>
    <p:extLst>
      <p:ext uri="{BB962C8B-B14F-4D97-AF65-F5344CB8AC3E}">
        <p14:creationId xmlns:p14="http://schemas.microsoft.com/office/powerpoint/2010/main" val="800475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754176" cy="6059760"/>
          </a:xfrm>
        </p:spPr>
        <p:txBody>
          <a:bodyPr>
            <a:normAutofit fontScale="62500" lnSpcReduction="20000"/>
          </a:bodyPr>
          <a:lstStyle/>
          <a:p>
            <a:pPr algn="just" rtl="1">
              <a:lnSpc>
                <a:spcPct val="115000"/>
              </a:lnSpc>
              <a:spcAft>
                <a:spcPts val="1000"/>
              </a:spcAft>
            </a:pPr>
            <a:r>
              <a:rPr lang="ar-IQ" sz="3600" b="1" dirty="0">
                <a:solidFill>
                  <a:srgbClr val="FF0000"/>
                </a:solidFill>
                <a:latin typeface="Calibri"/>
                <a:ea typeface="Calibri"/>
                <a:cs typeface="Arial"/>
              </a:rPr>
              <a:t>التكاثر </a:t>
            </a:r>
            <a:r>
              <a:rPr lang="en-US" sz="3600" b="1" dirty="0">
                <a:solidFill>
                  <a:srgbClr val="FF0000"/>
                </a:solidFill>
                <a:latin typeface="Calibri"/>
                <a:ea typeface="Calibri"/>
                <a:cs typeface="Arial"/>
              </a:rPr>
              <a:t>Reproduction </a:t>
            </a:r>
            <a:r>
              <a:rPr lang="ar-IQ" sz="3600" b="1" dirty="0">
                <a:solidFill>
                  <a:srgbClr val="FF0000"/>
                </a:solidFill>
                <a:latin typeface="Calibri"/>
                <a:ea typeface="Calibri"/>
                <a:cs typeface="Arial"/>
              </a:rPr>
              <a:t>: </a:t>
            </a:r>
            <a:endParaRPr lang="en-US" sz="2400" dirty="0">
              <a:solidFill>
                <a:srgbClr val="FF0000"/>
              </a:solidFill>
              <a:latin typeface="Calibri"/>
              <a:ea typeface="Calibri"/>
              <a:cs typeface="Arial"/>
            </a:endParaRPr>
          </a:p>
          <a:p>
            <a:pPr algn="just" rtl="1">
              <a:lnSpc>
                <a:spcPct val="115000"/>
              </a:lnSpc>
              <a:spcAft>
                <a:spcPts val="1000"/>
              </a:spcAft>
            </a:pPr>
            <a:r>
              <a:rPr lang="ar-IQ" sz="3600" dirty="0" err="1">
                <a:latin typeface="Calibri"/>
                <a:ea typeface="Calibri"/>
                <a:cs typeface="Arial"/>
              </a:rPr>
              <a:t>ان</a:t>
            </a:r>
            <a:r>
              <a:rPr lang="ar-IQ" sz="3600" dirty="0">
                <a:latin typeface="Calibri"/>
                <a:ea typeface="Calibri"/>
                <a:cs typeface="Arial"/>
              </a:rPr>
              <a:t> بقاء الابتدائيات وانتشارها يعزى </a:t>
            </a:r>
            <a:r>
              <a:rPr lang="ar-IQ" sz="3600" dirty="0" err="1">
                <a:latin typeface="Calibri"/>
                <a:ea typeface="Calibri"/>
                <a:cs typeface="Arial"/>
              </a:rPr>
              <a:t>الى</a:t>
            </a:r>
            <a:r>
              <a:rPr lang="ar-IQ" sz="3600" dirty="0">
                <a:latin typeface="Calibri"/>
                <a:ea typeface="Calibri"/>
                <a:cs typeface="Arial"/>
              </a:rPr>
              <a:t> قدرتها التكاثرية المتطورة ويكون التكاثر </a:t>
            </a:r>
            <a:r>
              <a:rPr lang="ar-IQ" sz="3600" dirty="0" err="1">
                <a:latin typeface="Calibri"/>
                <a:ea typeface="Calibri"/>
                <a:cs typeface="Arial"/>
              </a:rPr>
              <a:t>اما</a:t>
            </a:r>
            <a:r>
              <a:rPr lang="ar-IQ" sz="3600" dirty="0">
                <a:latin typeface="Calibri"/>
                <a:ea typeface="Calibri"/>
                <a:cs typeface="Arial"/>
              </a:rPr>
              <a:t> </a:t>
            </a:r>
            <a:r>
              <a:rPr lang="ar-IQ" sz="3600" dirty="0" err="1">
                <a:latin typeface="Calibri"/>
                <a:ea typeface="Calibri"/>
                <a:cs typeface="Arial"/>
              </a:rPr>
              <a:t>لاجنسيا</a:t>
            </a:r>
            <a:r>
              <a:rPr lang="ar-IQ" sz="3600" dirty="0">
                <a:latin typeface="Calibri"/>
                <a:ea typeface="Calibri"/>
                <a:cs typeface="Arial"/>
              </a:rPr>
              <a:t> </a:t>
            </a:r>
            <a:r>
              <a:rPr lang="ar-IQ" sz="3600" dirty="0" err="1">
                <a:latin typeface="Calibri"/>
                <a:ea typeface="Calibri"/>
                <a:cs typeface="Arial"/>
              </a:rPr>
              <a:t>او</a:t>
            </a:r>
            <a:r>
              <a:rPr lang="ar-IQ" sz="3600" dirty="0">
                <a:latin typeface="Calibri"/>
                <a:ea typeface="Calibri"/>
                <a:cs typeface="Arial"/>
              </a:rPr>
              <a:t> جنسيا .</a:t>
            </a:r>
            <a:endParaRPr lang="en-US" sz="2400" dirty="0">
              <a:latin typeface="Calibri"/>
              <a:ea typeface="Calibri"/>
              <a:cs typeface="Arial"/>
            </a:endParaRPr>
          </a:p>
          <a:p>
            <a:pPr marL="0" lvl="0" indent="0" algn="just" rtl="1">
              <a:lnSpc>
                <a:spcPct val="115000"/>
              </a:lnSpc>
              <a:spcAft>
                <a:spcPts val="0"/>
              </a:spcAft>
              <a:buNone/>
            </a:pPr>
            <a:r>
              <a:rPr lang="ar-IQ" sz="3600" b="1" dirty="0" smtClean="0">
                <a:solidFill>
                  <a:srgbClr val="FF0000"/>
                </a:solidFill>
                <a:latin typeface="Calibri"/>
                <a:ea typeface="Calibri"/>
                <a:cs typeface="Arial"/>
              </a:rPr>
              <a:t>1. التكاثر </a:t>
            </a:r>
            <a:r>
              <a:rPr lang="ar-IQ" sz="3600" b="1" dirty="0" err="1">
                <a:solidFill>
                  <a:srgbClr val="FF0000"/>
                </a:solidFill>
                <a:latin typeface="Calibri"/>
                <a:ea typeface="Calibri"/>
                <a:cs typeface="Arial"/>
              </a:rPr>
              <a:t>اللاجنسي</a:t>
            </a:r>
            <a:r>
              <a:rPr lang="ar-IQ" sz="3600" b="1" dirty="0">
                <a:solidFill>
                  <a:srgbClr val="FF0000"/>
                </a:solidFill>
                <a:latin typeface="Calibri"/>
                <a:ea typeface="Calibri"/>
                <a:cs typeface="Arial"/>
              </a:rPr>
              <a:t> </a:t>
            </a:r>
            <a:r>
              <a:rPr lang="en-US" sz="3600" b="1" dirty="0">
                <a:solidFill>
                  <a:srgbClr val="FF0000"/>
                </a:solidFill>
                <a:latin typeface="Calibri"/>
                <a:ea typeface="Calibri"/>
                <a:cs typeface="Arial"/>
              </a:rPr>
              <a:t>Asexual R.</a:t>
            </a:r>
            <a:r>
              <a:rPr lang="ar-IQ" sz="3600" b="1" dirty="0">
                <a:solidFill>
                  <a:srgbClr val="FF0000"/>
                </a:solidFill>
                <a:latin typeface="Calibri"/>
                <a:ea typeface="Calibri"/>
                <a:cs typeface="Arial"/>
              </a:rPr>
              <a:t>: </a:t>
            </a:r>
            <a:r>
              <a:rPr lang="ar-IQ" sz="3600" dirty="0">
                <a:latin typeface="Calibri"/>
                <a:ea typeface="Calibri"/>
                <a:cs typeface="Arial"/>
              </a:rPr>
              <a:t>انقسام الكائن الحي </a:t>
            </a:r>
            <a:r>
              <a:rPr lang="ar-IQ" sz="3600" dirty="0" err="1">
                <a:latin typeface="Calibri"/>
                <a:ea typeface="Calibri"/>
                <a:cs typeface="Arial"/>
              </a:rPr>
              <a:t>الى</a:t>
            </a:r>
            <a:r>
              <a:rPr lang="ar-IQ" sz="3600" dirty="0">
                <a:latin typeface="Calibri"/>
                <a:ea typeface="Calibri"/>
                <a:cs typeface="Arial"/>
              </a:rPr>
              <a:t> كائنين جديدين </a:t>
            </a:r>
            <a:r>
              <a:rPr lang="ar-IQ" sz="3600" dirty="0" err="1">
                <a:latin typeface="Calibri"/>
                <a:ea typeface="Calibri"/>
                <a:cs typeface="Arial"/>
              </a:rPr>
              <a:t>او</a:t>
            </a:r>
            <a:r>
              <a:rPr lang="ar-IQ" sz="3600" dirty="0">
                <a:latin typeface="Calibri"/>
                <a:ea typeface="Calibri"/>
                <a:cs typeface="Arial"/>
              </a:rPr>
              <a:t> اكثر ويحدث </a:t>
            </a:r>
            <a:r>
              <a:rPr lang="ar-IQ" sz="3600" dirty="0" err="1">
                <a:latin typeface="Calibri"/>
                <a:ea typeface="Calibri"/>
                <a:cs typeface="Arial"/>
              </a:rPr>
              <a:t>باحدى</a:t>
            </a:r>
            <a:r>
              <a:rPr lang="ar-IQ" sz="3600" dirty="0">
                <a:latin typeface="Calibri"/>
                <a:ea typeface="Calibri"/>
                <a:cs typeface="Arial"/>
              </a:rPr>
              <a:t> الطرق التالية :</a:t>
            </a:r>
            <a:endParaRPr lang="en-US" sz="2400" dirty="0">
              <a:latin typeface="Calibri"/>
              <a:ea typeface="Calibri"/>
              <a:cs typeface="Arial"/>
            </a:endParaRPr>
          </a:p>
          <a:p>
            <a:pPr marL="342900" lvl="0" indent="-342900" algn="just" rtl="1">
              <a:lnSpc>
                <a:spcPct val="115000"/>
              </a:lnSpc>
              <a:spcAft>
                <a:spcPts val="0"/>
              </a:spcAft>
              <a:buFont typeface="+mj-cs"/>
              <a:buAutoNum type="arabic1Minus"/>
            </a:pPr>
            <a:r>
              <a:rPr lang="ar-IQ" b="1" dirty="0">
                <a:solidFill>
                  <a:srgbClr val="FF0000"/>
                </a:solidFill>
                <a:latin typeface="Calibri"/>
                <a:ea typeface="Calibri"/>
                <a:cs typeface="Arial"/>
              </a:rPr>
              <a:t>الانشطار البسيط </a:t>
            </a:r>
            <a:r>
              <a:rPr lang="en-US" b="1" dirty="0">
                <a:solidFill>
                  <a:srgbClr val="FF0000"/>
                </a:solidFill>
                <a:latin typeface="Calibri"/>
                <a:ea typeface="Calibri"/>
                <a:cs typeface="Arial"/>
              </a:rPr>
              <a:t>Binary Fissio</a:t>
            </a:r>
            <a:r>
              <a:rPr lang="en-US" b="1" dirty="0">
                <a:latin typeface="Calibri"/>
                <a:ea typeface="Calibri"/>
                <a:cs typeface="Arial"/>
              </a:rPr>
              <a:t>n</a:t>
            </a:r>
            <a:r>
              <a:rPr lang="ar-IQ" b="1" dirty="0">
                <a:latin typeface="Calibri"/>
                <a:ea typeface="Calibri"/>
                <a:cs typeface="Arial"/>
              </a:rPr>
              <a:t>: </a:t>
            </a:r>
            <a:r>
              <a:rPr lang="ar-IQ" dirty="0">
                <a:latin typeface="Calibri"/>
                <a:ea typeface="Calibri"/>
                <a:cs typeface="Arial"/>
              </a:rPr>
              <a:t>ينقسم الكائن الحي </a:t>
            </a:r>
            <a:r>
              <a:rPr lang="ar-IQ" dirty="0" err="1">
                <a:latin typeface="Calibri"/>
                <a:ea typeface="Calibri"/>
                <a:cs typeface="Arial"/>
              </a:rPr>
              <a:t>الى</a:t>
            </a:r>
            <a:r>
              <a:rPr lang="ar-IQ" dirty="0">
                <a:latin typeface="Calibri"/>
                <a:ea typeface="Calibri"/>
                <a:cs typeface="Arial"/>
              </a:rPr>
              <a:t> كائنين </a:t>
            </a:r>
            <a:r>
              <a:rPr lang="ar-IQ" dirty="0" err="1">
                <a:latin typeface="Calibri"/>
                <a:ea typeface="Calibri"/>
                <a:cs typeface="Arial"/>
              </a:rPr>
              <a:t>ىجديدين</a:t>
            </a:r>
            <a:r>
              <a:rPr lang="ar-IQ" dirty="0">
                <a:latin typeface="Calibri"/>
                <a:ea typeface="Calibri"/>
                <a:cs typeface="Arial"/>
              </a:rPr>
              <a:t> اصغر حجما من </a:t>
            </a:r>
            <a:r>
              <a:rPr lang="ar-IQ" dirty="0" err="1">
                <a:latin typeface="Calibri"/>
                <a:ea typeface="Calibri"/>
                <a:cs typeface="Arial"/>
              </a:rPr>
              <a:t>الاصلي</a:t>
            </a:r>
            <a:r>
              <a:rPr lang="ar-IQ" dirty="0">
                <a:latin typeface="Calibri"/>
                <a:ea typeface="Calibri"/>
                <a:cs typeface="Arial"/>
              </a:rPr>
              <a:t> وبعد تحولها </a:t>
            </a:r>
            <a:r>
              <a:rPr lang="ar-IQ" dirty="0" err="1">
                <a:latin typeface="Calibri"/>
                <a:ea typeface="Calibri"/>
                <a:cs typeface="Arial"/>
              </a:rPr>
              <a:t>الى</a:t>
            </a:r>
            <a:r>
              <a:rPr lang="ar-IQ" dirty="0">
                <a:latin typeface="Calibri"/>
                <a:ea typeface="Calibri"/>
                <a:cs typeface="Arial"/>
              </a:rPr>
              <a:t> الدور البالغ ينقسمان ثانية وهكذا .</a:t>
            </a:r>
            <a:endParaRPr lang="en-US" sz="2400" dirty="0">
              <a:latin typeface="Calibri"/>
              <a:ea typeface="Calibri"/>
              <a:cs typeface="Arial"/>
            </a:endParaRPr>
          </a:p>
          <a:p>
            <a:pPr marL="342900" lvl="0" indent="-342900" algn="just" rtl="1">
              <a:lnSpc>
                <a:spcPct val="115000"/>
              </a:lnSpc>
              <a:spcAft>
                <a:spcPts val="0"/>
              </a:spcAft>
              <a:buFont typeface="+mj-cs"/>
              <a:buAutoNum type="arabic1Minus"/>
            </a:pPr>
            <a:r>
              <a:rPr lang="ar-IQ" b="1" dirty="0">
                <a:solidFill>
                  <a:srgbClr val="FF0000"/>
                </a:solidFill>
                <a:latin typeface="Calibri"/>
                <a:ea typeface="Calibri"/>
                <a:cs typeface="Arial"/>
              </a:rPr>
              <a:t>الانشطار المتعدد </a:t>
            </a:r>
            <a:r>
              <a:rPr lang="en-US" b="1" dirty="0">
                <a:solidFill>
                  <a:srgbClr val="FF0000"/>
                </a:solidFill>
                <a:latin typeface="Calibri"/>
                <a:ea typeface="Calibri"/>
                <a:cs typeface="Arial"/>
              </a:rPr>
              <a:t>Multiple fission or </a:t>
            </a:r>
            <a:r>
              <a:rPr lang="en-US" b="1" dirty="0" err="1">
                <a:solidFill>
                  <a:srgbClr val="FF0000"/>
                </a:solidFill>
                <a:latin typeface="Calibri"/>
                <a:ea typeface="Calibri"/>
                <a:cs typeface="Arial"/>
              </a:rPr>
              <a:t>Schizogony</a:t>
            </a:r>
            <a:r>
              <a:rPr lang="ar-IQ" b="1" dirty="0">
                <a:solidFill>
                  <a:srgbClr val="FF0000"/>
                </a:solidFill>
                <a:latin typeface="Calibri"/>
                <a:ea typeface="Calibri"/>
                <a:cs typeface="Arial"/>
              </a:rPr>
              <a:t>: </a:t>
            </a:r>
            <a:r>
              <a:rPr lang="ar-IQ" dirty="0">
                <a:latin typeface="Calibri"/>
                <a:ea typeface="Calibri"/>
                <a:cs typeface="Arial"/>
              </a:rPr>
              <a:t>يحدث في </a:t>
            </a:r>
            <a:r>
              <a:rPr lang="ar-IQ" dirty="0" err="1">
                <a:latin typeface="Calibri"/>
                <a:ea typeface="Calibri"/>
                <a:cs typeface="Arial"/>
              </a:rPr>
              <a:t>السبوروزوا</a:t>
            </a:r>
            <a:r>
              <a:rPr lang="ar-IQ" dirty="0">
                <a:latin typeface="Calibri"/>
                <a:ea typeface="Calibri"/>
                <a:cs typeface="Arial"/>
              </a:rPr>
              <a:t> فقط ويتم بانقسام النواة عدة مرات قبل انقسام </a:t>
            </a:r>
            <a:r>
              <a:rPr lang="ar-IQ" dirty="0" err="1">
                <a:latin typeface="Calibri"/>
                <a:ea typeface="Calibri"/>
                <a:cs typeface="Arial"/>
              </a:rPr>
              <a:t>السايتوبلازم</a:t>
            </a:r>
            <a:r>
              <a:rPr lang="ar-IQ" dirty="0">
                <a:latin typeface="Calibri"/>
                <a:ea typeface="Calibri"/>
                <a:cs typeface="Arial"/>
              </a:rPr>
              <a:t> وتعرف الخلية المنقسمة بالمفلوق </a:t>
            </a:r>
            <a:r>
              <a:rPr lang="en-US" dirty="0" err="1">
                <a:latin typeface="Calibri"/>
                <a:ea typeface="Calibri"/>
                <a:cs typeface="Arial"/>
              </a:rPr>
              <a:t>Schizont</a:t>
            </a:r>
            <a:r>
              <a:rPr lang="ar-IQ" dirty="0">
                <a:latin typeface="Calibri"/>
                <a:ea typeface="Calibri"/>
                <a:cs typeface="Arial"/>
              </a:rPr>
              <a:t> والخلايا المتكونة </a:t>
            </a:r>
            <a:r>
              <a:rPr lang="ar-IQ" dirty="0" err="1">
                <a:latin typeface="Calibri"/>
                <a:ea typeface="Calibri"/>
                <a:cs typeface="Arial"/>
              </a:rPr>
              <a:t>بالميروزيتات</a:t>
            </a:r>
            <a:r>
              <a:rPr lang="ar-IQ" dirty="0">
                <a:latin typeface="Calibri"/>
                <a:ea typeface="Calibri"/>
                <a:cs typeface="Arial"/>
              </a:rPr>
              <a:t> </a:t>
            </a:r>
            <a:r>
              <a:rPr lang="en-US" dirty="0" err="1">
                <a:latin typeface="Calibri"/>
                <a:ea typeface="Calibri"/>
                <a:cs typeface="Arial"/>
              </a:rPr>
              <a:t>Merozoite</a:t>
            </a:r>
            <a:r>
              <a:rPr lang="ar-IQ" dirty="0">
                <a:latin typeface="Calibri"/>
                <a:ea typeface="Calibri"/>
                <a:cs typeface="Arial"/>
              </a:rPr>
              <a:t>. </a:t>
            </a:r>
            <a:endParaRPr lang="en-US" sz="2400" dirty="0">
              <a:latin typeface="Calibri"/>
              <a:ea typeface="Calibri"/>
              <a:cs typeface="Arial"/>
            </a:endParaRPr>
          </a:p>
          <a:p>
            <a:pPr marL="342900" lvl="0" indent="-342900" algn="just" rtl="1">
              <a:lnSpc>
                <a:spcPct val="115000"/>
              </a:lnSpc>
              <a:spcAft>
                <a:spcPts val="0"/>
              </a:spcAft>
              <a:buFont typeface="+mj-cs"/>
              <a:buAutoNum type="arabic1Minus"/>
            </a:pPr>
            <a:r>
              <a:rPr lang="ar-IQ" b="1" dirty="0">
                <a:solidFill>
                  <a:srgbClr val="FF0000"/>
                </a:solidFill>
                <a:latin typeface="Calibri"/>
                <a:ea typeface="Calibri"/>
                <a:cs typeface="Arial"/>
              </a:rPr>
              <a:t>التبرعم الخارجي </a:t>
            </a:r>
            <a:r>
              <a:rPr lang="en-US" b="1" dirty="0">
                <a:solidFill>
                  <a:srgbClr val="FF0000"/>
                </a:solidFill>
                <a:latin typeface="Calibri"/>
                <a:ea typeface="Calibri"/>
                <a:cs typeface="Arial"/>
              </a:rPr>
              <a:t>External budding</a:t>
            </a:r>
            <a:r>
              <a:rPr lang="ar-IQ" b="1" dirty="0">
                <a:solidFill>
                  <a:srgbClr val="FF0000"/>
                </a:solidFill>
                <a:latin typeface="Calibri"/>
                <a:ea typeface="Calibri"/>
                <a:cs typeface="Arial"/>
              </a:rPr>
              <a:t>:</a:t>
            </a:r>
            <a:r>
              <a:rPr lang="ar-IQ" dirty="0">
                <a:solidFill>
                  <a:srgbClr val="FF0000"/>
                </a:solidFill>
                <a:latin typeface="Calibri"/>
                <a:ea typeface="Calibri"/>
                <a:cs typeface="Arial"/>
              </a:rPr>
              <a:t> </a:t>
            </a:r>
            <a:r>
              <a:rPr lang="ar-IQ" dirty="0">
                <a:latin typeface="Calibri"/>
                <a:ea typeface="Calibri"/>
                <a:cs typeface="Arial"/>
              </a:rPr>
              <a:t>تتكاثر به الابتدائيات الحرة المعيشة فقط ويبدا بتكوين برعم </a:t>
            </a:r>
            <a:r>
              <a:rPr lang="en-US" dirty="0">
                <a:latin typeface="Calibri"/>
                <a:ea typeface="Calibri"/>
                <a:cs typeface="Arial"/>
              </a:rPr>
              <a:t>bud</a:t>
            </a:r>
            <a:r>
              <a:rPr lang="ar-IQ" dirty="0">
                <a:latin typeface="Calibri"/>
                <a:ea typeface="Calibri"/>
                <a:cs typeface="Arial"/>
              </a:rPr>
              <a:t> صغير  على سطح الكائن الحي ثم ينفصل عنه فيما بعد وينمو </a:t>
            </a:r>
            <a:r>
              <a:rPr lang="ar-IQ" dirty="0" err="1">
                <a:latin typeface="Calibri"/>
                <a:ea typeface="Calibri"/>
                <a:cs typeface="Arial"/>
              </a:rPr>
              <a:t>الى</a:t>
            </a:r>
            <a:r>
              <a:rPr lang="ar-IQ" dirty="0">
                <a:latin typeface="Calibri"/>
                <a:ea typeface="Calibri"/>
                <a:cs typeface="Arial"/>
              </a:rPr>
              <a:t> الجسم الطبيعي. </a:t>
            </a:r>
            <a:endParaRPr lang="en-US" sz="2400" dirty="0">
              <a:latin typeface="Calibri"/>
              <a:ea typeface="Calibri"/>
              <a:cs typeface="Arial"/>
            </a:endParaRPr>
          </a:p>
          <a:p>
            <a:pPr marL="342900" lvl="0" indent="-342900" algn="just" rtl="1">
              <a:lnSpc>
                <a:spcPct val="115000"/>
              </a:lnSpc>
              <a:spcAft>
                <a:spcPts val="0"/>
              </a:spcAft>
              <a:buFont typeface="+mj-cs"/>
              <a:buAutoNum type="arabic1Minus"/>
            </a:pPr>
            <a:r>
              <a:rPr lang="ar-IQ" b="1" dirty="0">
                <a:solidFill>
                  <a:srgbClr val="FF0000"/>
                </a:solidFill>
                <a:latin typeface="Calibri"/>
                <a:ea typeface="Calibri"/>
                <a:cs typeface="Arial"/>
              </a:rPr>
              <a:t>التبرعم الداخلي </a:t>
            </a:r>
            <a:r>
              <a:rPr lang="en-US" b="1" dirty="0">
                <a:solidFill>
                  <a:srgbClr val="FF0000"/>
                </a:solidFill>
                <a:latin typeface="Calibri"/>
                <a:ea typeface="Calibri"/>
                <a:cs typeface="Arial"/>
              </a:rPr>
              <a:t>Internal budding or </a:t>
            </a:r>
            <a:r>
              <a:rPr lang="en-US" b="1" dirty="0" err="1">
                <a:solidFill>
                  <a:srgbClr val="FF0000"/>
                </a:solidFill>
                <a:latin typeface="Calibri"/>
                <a:ea typeface="Calibri"/>
                <a:cs typeface="Arial"/>
              </a:rPr>
              <a:t>endogyogeny</a:t>
            </a:r>
            <a:r>
              <a:rPr lang="ar-IQ" b="1" dirty="0">
                <a:solidFill>
                  <a:srgbClr val="FF0000"/>
                </a:solidFill>
                <a:latin typeface="Calibri"/>
                <a:ea typeface="Calibri"/>
                <a:cs typeface="Arial"/>
              </a:rPr>
              <a:t>: </a:t>
            </a:r>
            <a:r>
              <a:rPr lang="ar-IQ" dirty="0">
                <a:latin typeface="Calibri"/>
                <a:ea typeface="Calibri"/>
                <a:cs typeface="Arial"/>
              </a:rPr>
              <a:t>يكون بتكوين خليتين صغيرتين في داخل الخلية </a:t>
            </a:r>
            <a:r>
              <a:rPr lang="ar-IQ" dirty="0" err="1">
                <a:latin typeface="Calibri"/>
                <a:ea typeface="Calibri"/>
                <a:cs typeface="Arial"/>
              </a:rPr>
              <a:t>الام</a:t>
            </a:r>
            <a:r>
              <a:rPr lang="ar-IQ" dirty="0">
                <a:latin typeface="Calibri"/>
                <a:ea typeface="Calibri"/>
                <a:cs typeface="Arial"/>
              </a:rPr>
              <a:t> المتحطمة في هذه العملية كما يحدث في تكاثر المقوسات </a:t>
            </a:r>
            <a:r>
              <a:rPr lang="ar-IQ" dirty="0" err="1">
                <a:latin typeface="Calibri"/>
                <a:ea typeface="Calibri"/>
                <a:cs typeface="Arial"/>
              </a:rPr>
              <a:t>الكونديه</a:t>
            </a:r>
            <a:r>
              <a:rPr lang="ar-IQ" dirty="0">
                <a:latin typeface="Calibri"/>
                <a:ea typeface="Calibri"/>
                <a:cs typeface="Arial"/>
              </a:rPr>
              <a:t> </a:t>
            </a:r>
            <a:r>
              <a:rPr lang="ar-IQ" dirty="0" err="1">
                <a:latin typeface="Calibri"/>
                <a:ea typeface="Calibri"/>
                <a:cs typeface="Arial"/>
              </a:rPr>
              <a:t>والساركوسيدس</a:t>
            </a:r>
            <a:r>
              <a:rPr lang="ar-IQ" dirty="0">
                <a:latin typeface="Calibri"/>
                <a:ea typeface="Calibri"/>
                <a:cs typeface="Arial"/>
              </a:rPr>
              <a:t> </a:t>
            </a:r>
            <a:r>
              <a:rPr lang="en-US" dirty="0" err="1">
                <a:latin typeface="Calibri"/>
                <a:ea typeface="Calibri"/>
                <a:cs typeface="Arial"/>
              </a:rPr>
              <a:t>Sarcocystis</a:t>
            </a:r>
            <a:r>
              <a:rPr lang="ar-IQ" dirty="0">
                <a:latin typeface="Calibri"/>
                <a:ea typeface="Calibri"/>
                <a:cs typeface="Arial"/>
              </a:rPr>
              <a:t>. </a:t>
            </a:r>
            <a:endParaRPr lang="en-US" sz="2400" dirty="0">
              <a:latin typeface="Calibri"/>
              <a:ea typeface="Calibri"/>
              <a:cs typeface="Arial"/>
            </a:endParaRPr>
          </a:p>
        </p:txBody>
      </p:sp>
    </p:spTree>
    <p:extLst>
      <p:ext uri="{BB962C8B-B14F-4D97-AF65-F5344CB8AC3E}">
        <p14:creationId xmlns:p14="http://schemas.microsoft.com/office/powerpoint/2010/main" val="1815895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35608" y="332656"/>
            <a:ext cx="7498080" cy="4800600"/>
          </a:xfrm>
        </p:spPr>
        <p:txBody>
          <a:bodyPr>
            <a:noAutofit/>
          </a:bodyPr>
          <a:lstStyle/>
          <a:p>
            <a:pPr marL="342900" lvl="0" indent="-342900" algn="just" rtl="1">
              <a:lnSpc>
                <a:spcPct val="115000"/>
              </a:lnSpc>
              <a:buClr>
                <a:srgbClr val="7FD13B"/>
              </a:buClr>
              <a:buFont typeface="+mj-lt"/>
              <a:buAutoNum type="arabicPeriod"/>
            </a:pPr>
            <a:r>
              <a:rPr lang="ar-IQ" sz="2000" b="1" dirty="0">
                <a:solidFill>
                  <a:srgbClr val="FF0000"/>
                </a:solidFill>
                <a:latin typeface="Calibri"/>
                <a:ea typeface="Calibri"/>
                <a:cs typeface="Arial"/>
              </a:rPr>
              <a:t>التكاثر الجنسي </a:t>
            </a:r>
            <a:r>
              <a:rPr lang="en-US" sz="2000" b="1" dirty="0">
                <a:solidFill>
                  <a:srgbClr val="FF0000"/>
                </a:solidFill>
                <a:latin typeface="Calibri"/>
                <a:ea typeface="Calibri"/>
                <a:cs typeface="Arial"/>
              </a:rPr>
              <a:t>Sexual R.</a:t>
            </a:r>
            <a:r>
              <a:rPr lang="ar-IQ" sz="2000" b="1" dirty="0">
                <a:solidFill>
                  <a:srgbClr val="FF0000"/>
                </a:solidFill>
                <a:latin typeface="Calibri"/>
                <a:ea typeface="Calibri"/>
                <a:cs typeface="Arial"/>
              </a:rPr>
              <a:t>:ويكون عن طريقين هما </a:t>
            </a:r>
            <a:r>
              <a:rPr lang="ar-IQ" sz="2000" b="1" dirty="0" err="1">
                <a:solidFill>
                  <a:srgbClr val="FF0000"/>
                </a:solidFill>
                <a:latin typeface="Calibri"/>
                <a:ea typeface="Calibri"/>
                <a:cs typeface="Arial"/>
              </a:rPr>
              <a:t>اما</a:t>
            </a:r>
            <a:r>
              <a:rPr lang="ar-IQ" sz="2000" b="1" dirty="0">
                <a:solidFill>
                  <a:srgbClr val="FF0000"/>
                </a:solidFill>
                <a:latin typeface="Calibri"/>
                <a:ea typeface="Calibri"/>
                <a:cs typeface="Arial"/>
              </a:rPr>
              <a:t> :</a:t>
            </a:r>
            <a:endParaRPr lang="en-US" sz="1200" b="1" dirty="0">
              <a:solidFill>
                <a:srgbClr val="FF0000"/>
              </a:solidFill>
              <a:latin typeface="Calibri"/>
              <a:ea typeface="Calibri"/>
              <a:cs typeface="Arial"/>
            </a:endParaRPr>
          </a:p>
          <a:p>
            <a:pPr marL="342900" lvl="0" indent="-342900" algn="just" rtl="1">
              <a:lnSpc>
                <a:spcPct val="115000"/>
              </a:lnSpc>
              <a:buClr>
                <a:srgbClr val="7FD13B"/>
              </a:buClr>
              <a:buFont typeface="+mj-cs"/>
              <a:buAutoNum type="arabic1Minus"/>
            </a:pPr>
            <a:r>
              <a:rPr lang="ar-IQ" sz="2000" b="1" dirty="0" err="1">
                <a:solidFill>
                  <a:srgbClr val="FF0000"/>
                </a:solidFill>
                <a:latin typeface="Calibri"/>
                <a:ea typeface="Calibri"/>
                <a:cs typeface="Arial"/>
              </a:rPr>
              <a:t>الاخصاب</a:t>
            </a:r>
            <a:r>
              <a:rPr lang="ar-IQ" sz="2000" b="1" dirty="0">
                <a:solidFill>
                  <a:srgbClr val="FF0000"/>
                </a:solidFill>
                <a:latin typeface="Calibri"/>
                <a:ea typeface="Calibri"/>
                <a:cs typeface="Arial"/>
              </a:rPr>
              <a:t> المتبادل </a:t>
            </a:r>
            <a:r>
              <a:rPr lang="en-US" sz="2000" b="1" dirty="0">
                <a:solidFill>
                  <a:srgbClr val="FF0000"/>
                </a:solidFill>
                <a:latin typeface="Calibri"/>
                <a:ea typeface="Calibri"/>
                <a:cs typeface="Arial"/>
              </a:rPr>
              <a:t>Conjugation </a:t>
            </a:r>
            <a:r>
              <a:rPr lang="ar-IQ" sz="2000" b="1" dirty="0">
                <a:solidFill>
                  <a:srgbClr val="FF0000"/>
                </a:solidFill>
                <a:latin typeface="Calibri"/>
                <a:ea typeface="Calibri"/>
                <a:cs typeface="Arial"/>
              </a:rPr>
              <a:t>:</a:t>
            </a:r>
            <a:endParaRPr lang="en-US" sz="1200" b="1" dirty="0">
              <a:solidFill>
                <a:srgbClr val="FF0000"/>
              </a:solidFill>
              <a:latin typeface="Calibri"/>
              <a:ea typeface="Calibri"/>
              <a:cs typeface="Arial"/>
            </a:endParaRPr>
          </a:p>
          <a:p>
            <a:pPr marL="685800" lvl="0" algn="just" rtl="1">
              <a:lnSpc>
                <a:spcPct val="115000"/>
              </a:lnSpc>
              <a:buClr>
                <a:srgbClr val="7FD13B"/>
              </a:buClr>
            </a:pPr>
            <a:r>
              <a:rPr lang="en-US" sz="2000" b="1" dirty="0">
                <a:solidFill>
                  <a:prstClr val="black"/>
                </a:solidFill>
                <a:latin typeface="Arial"/>
                <a:ea typeface="Calibri"/>
                <a:cs typeface="Arial"/>
              </a:rPr>
              <a:t> </a:t>
            </a:r>
            <a:r>
              <a:rPr lang="ar-IQ" sz="2000" b="1" dirty="0">
                <a:solidFill>
                  <a:prstClr val="black"/>
                </a:solidFill>
                <a:latin typeface="Calibri"/>
                <a:ea typeface="Calibri"/>
                <a:cs typeface="Arial"/>
              </a:rPr>
              <a:t>يحدث في الهدبيات ويتم باقتران كائنين بصورة مؤقته واندماج بعض </a:t>
            </a:r>
            <a:r>
              <a:rPr lang="ar-IQ" sz="2000" b="1" dirty="0" err="1">
                <a:solidFill>
                  <a:prstClr val="black"/>
                </a:solidFill>
                <a:latin typeface="Calibri"/>
                <a:ea typeface="Calibri"/>
                <a:cs typeface="Arial"/>
              </a:rPr>
              <a:t>الاجزاء</a:t>
            </a:r>
            <a:r>
              <a:rPr lang="ar-IQ" sz="2000" b="1" dirty="0">
                <a:solidFill>
                  <a:prstClr val="black"/>
                </a:solidFill>
                <a:latin typeface="Calibri"/>
                <a:ea typeface="Calibri"/>
                <a:cs typeface="Arial"/>
              </a:rPr>
              <a:t> بينهما ثم تتلاشي النواتان الكبيرتان وتعاني النواتان الصغيرتان عدة انقسامات ثم بعد نواة محتويه على نصف العدد </a:t>
            </a:r>
            <a:r>
              <a:rPr lang="ar-IQ" sz="2000" b="1" dirty="0" err="1">
                <a:solidFill>
                  <a:prstClr val="black"/>
                </a:solidFill>
                <a:latin typeface="Calibri"/>
                <a:ea typeface="Calibri"/>
                <a:cs typeface="Arial"/>
              </a:rPr>
              <a:t>الاصلي</a:t>
            </a:r>
            <a:r>
              <a:rPr lang="ar-IQ" sz="2000" b="1" dirty="0">
                <a:solidFill>
                  <a:prstClr val="black"/>
                </a:solidFill>
                <a:latin typeface="Calibri"/>
                <a:ea typeface="Calibri"/>
                <a:cs typeface="Arial"/>
              </a:rPr>
              <a:t> من الكروموسومات من كل كائن باتجاه الكائن </a:t>
            </a:r>
            <a:r>
              <a:rPr lang="ar-IQ" sz="2000" b="1" dirty="0" err="1">
                <a:solidFill>
                  <a:prstClr val="black"/>
                </a:solidFill>
                <a:latin typeface="Calibri"/>
                <a:ea typeface="Calibri"/>
                <a:cs typeface="Arial"/>
              </a:rPr>
              <a:t>الاخر</a:t>
            </a:r>
            <a:r>
              <a:rPr lang="ar-IQ" sz="2000" b="1" dirty="0">
                <a:solidFill>
                  <a:prstClr val="black"/>
                </a:solidFill>
                <a:latin typeface="Calibri"/>
                <a:ea typeface="Calibri"/>
                <a:cs typeface="Arial"/>
              </a:rPr>
              <a:t> يعقبها  انفصال الكائنين </a:t>
            </a:r>
            <a:r>
              <a:rPr lang="ar-IQ" sz="2000" b="1" dirty="0" err="1">
                <a:solidFill>
                  <a:prstClr val="black"/>
                </a:solidFill>
                <a:latin typeface="Calibri"/>
                <a:ea typeface="Calibri"/>
                <a:cs typeface="Arial"/>
              </a:rPr>
              <a:t>اذ</a:t>
            </a:r>
            <a:r>
              <a:rPr lang="ar-IQ" sz="2000" b="1" dirty="0">
                <a:solidFill>
                  <a:prstClr val="black"/>
                </a:solidFill>
                <a:latin typeface="Calibri"/>
                <a:ea typeface="Calibri"/>
                <a:cs typeface="Arial"/>
              </a:rPr>
              <a:t> يتم في كل منها </a:t>
            </a:r>
            <a:r>
              <a:rPr lang="ar-IQ" sz="2000" b="1" dirty="0" err="1">
                <a:solidFill>
                  <a:prstClr val="black"/>
                </a:solidFill>
                <a:latin typeface="Calibri"/>
                <a:ea typeface="Calibri"/>
                <a:cs typeface="Arial"/>
              </a:rPr>
              <a:t>اعادة</a:t>
            </a:r>
            <a:r>
              <a:rPr lang="ar-IQ" sz="2000" b="1" dirty="0">
                <a:solidFill>
                  <a:prstClr val="black"/>
                </a:solidFill>
                <a:latin typeface="Calibri"/>
                <a:ea typeface="Calibri"/>
                <a:cs typeface="Arial"/>
              </a:rPr>
              <a:t> تكوين النواة الكبيرة والصغيرة</a:t>
            </a:r>
            <a:r>
              <a:rPr lang="ar-IQ" sz="2000" b="1" dirty="0" smtClean="0">
                <a:solidFill>
                  <a:prstClr val="black"/>
                </a:solidFill>
                <a:latin typeface="Calibri"/>
                <a:ea typeface="Calibri"/>
                <a:cs typeface="Arial"/>
              </a:rPr>
              <a:t>.</a:t>
            </a:r>
            <a:r>
              <a:rPr lang="en-US" sz="2000" b="1" dirty="0">
                <a:solidFill>
                  <a:prstClr val="black"/>
                </a:solidFill>
                <a:latin typeface="Calibri"/>
                <a:ea typeface="Calibri"/>
                <a:cs typeface="Arial"/>
              </a:rPr>
              <a:t> </a:t>
            </a:r>
            <a:endParaRPr lang="en-US" sz="1200" b="1" dirty="0">
              <a:solidFill>
                <a:prstClr val="black"/>
              </a:solidFill>
              <a:latin typeface="Calibri"/>
              <a:ea typeface="Calibri"/>
              <a:cs typeface="Arial"/>
            </a:endParaRPr>
          </a:p>
          <a:p>
            <a:pPr marL="342900" lvl="0" indent="-342900" algn="just" rtl="1">
              <a:lnSpc>
                <a:spcPct val="115000"/>
              </a:lnSpc>
              <a:buClr>
                <a:srgbClr val="7FD13B"/>
              </a:buClr>
              <a:buFont typeface="+mj-cs"/>
              <a:buAutoNum type="arabic1Minus"/>
            </a:pPr>
            <a:r>
              <a:rPr lang="ar-IQ" sz="2000" b="1" dirty="0">
                <a:solidFill>
                  <a:srgbClr val="FF0000"/>
                </a:solidFill>
                <a:latin typeface="Calibri"/>
                <a:ea typeface="Calibri"/>
                <a:cs typeface="Arial"/>
              </a:rPr>
              <a:t>الاقتران </a:t>
            </a:r>
            <a:r>
              <a:rPr lang="ar-IQ" sz="2000" b="1" dirty="0" err="1">
                <a:solidFill>
                  <a:srgbClr val="FF0000"/>
                </a:solidFill>
                <a:latin typeface="Calibri"/>
                <a:ea typeface="Calibri"/>
                <a:cs typeface="Arial"/>
              </a:rPr>
              <a:t>او</a:t>
            </a:r>
            <a:r>
              <a:rPr lang="ar-IQ" sz="2000" b="1" dirty="0">
                <a:solidFill>
                  <a:srgbClr val="FF0000"/>
                </a:solidFill>
                <a:latin typeface="Calibri"/>
                <a:ea typeface="Calibri"/>
                <a:cs typeface="Arial"/>
              </a:rPr>
              <a:t> الاندماج الجنسي </a:t>
            </a:r>
            <a:r>
              <a:rPr lang="en-US" sz="2000" b="1" dirty="0" err="1">
                <a:solidFill>
                  <a:srgbClr val="FF0000"/>
                </a:solidFill>
                <a:latin typeface="Calibri"/>
                <a:ea typeface="Calibri"/>
                <a:cs typeface="Arial"/>
              </a:rPr>
              <a:t>Syngamy</a:t>
            </a:r>
            <a:r>
              <a:rPr lang="ar-IQ" sz="2000" b="1" dirty="0">
                <a:solidFill>
                  <a:srgbClr val="FF0000"/>
                </a:solidFill>
                <a:latin typeface="Calibri"/>
                <a:ea typeface="Calibri"/>
                <a:cs typeface="Arial"/>
              </a:rPr>
              <a:t>: </a:t>
            </a:r>
            <a:endParaRPr lang="en-US" sz="1200" b="1" dirty="0">
              <a:solidFill>
                <a:srgbClr val="FF0000"/>
              </a:solidFill>
              <a:latin typeface="Calibri"/>
              <a:ea typeface="Calibri"/>
              <a:cs typeface="Arial"/>
            </a:endParaRPr>
          </a:p>
          <a:p>
            <a:pPr marL="685800" lvl="0" algn="just" rtl="1">
              <a:lnSpc>
                <a:spcPct val="115000"/>
              </a:lnSpc>
              <a:spcAft>
                <a:spcPts val="1000"/>
              </a:spcAft>
              <a:buClr>
                <a:srgbClr val="7FD13B"/>
              </a:buClr>
            </a:pPr>
            <a:r>
              <a:rPr lang="ar-IQ" sz="2000" b="1" dirty="0">
                <a:solidFill>
                  <a:prstClr val="black"/>
                </a:solidFill>
                <a:latin typeface="Calibri"/>
                <a:ea typeface="Calibri"/>
                <a:cs typeface="Arial"/>
              </a:rPr>
              <a:t> يحدث في </a:t>
            </a:r>
            <a:r>
              <a:rPr lang="ar-IQ" sz="2000" b="1" dirty="0" err="1">
                <a:solidFill>
                  <a:prstClr val="black"/>
                </a:solidFill>
                <a:latin typeface="Calibri"/>
                <a:ea typeface="Calibri"/>
                <a:cs typeface="Arial"/>
              </a:rPr>
              <a:t>البوغيات</a:t>
            </a:r>
            <a:r>
              <a:rPr lang="ar-IQ" sz="2000" b="1" dirty="0">
                <a:solidFill>
                  <a:prstClr val="black"/>
                </a:solidFill>
                <a:latin typeface="Calibri"/>
                <a:ea typeface="Calibri"/>
                <a:cs typeface="Arial"/>
              </a:rPr>
              <a:t> والهدبيات ويتم باندماج مشيجين احدهما يمثل المشيج الذكري </a:t>
            </a:r>
            <a:r>
              <a:rPr lang="ar-IQ" sz="2000" b="1" dirty="0" err="1">
                <a:solidFill>
                  <a:prstClr val="black"/>
                </a:solidFill>
                <a:latin typeface="Calibri"/>
                <a:ea typeface="Calibri"/>
                <a:cs typeface="Arial"/>
              </a:rPr>
              <a:t>والاخر</a:t>
            </a:r>
            <a:r>
              <a:rPr lang="ar-IQ" sz="2000" b="1" dirty="0">
                <a:solidFill>
                  <a:prstClr val="black"/>
                </a:solidFill>
                <a:latin typeface="Calibri"/>
                <a:ea typeface="Calibri"/>
                <a:cs typeface="Arial"/>
              </a:rPr>
              <a:t> المشيج </a:t>
            </a:r>
            <a:r>
              <a:rPr lang="ar-IQ" sz="2000" b="1" dirty="0" err="1">
                <a:solidFill>
                  <a:prstClr val="black"/>
                </a:solidFill>
                <a:latin typeface="Calibri"/>
                <a:ea typeface="Calibri"/>
                <a:cs typeface="Arial"/>
              </a:rPr>
              <a:t>الانثوي</a:t>
            </a:r>
            <a:r>
              <a:rPr lang="ar-IQ" sz="2000" b="1" dirty="0">
                <a:solidFill>
                  <a:prstClr val="black"/>
                </a:solidFill>
                <a:latin typeface="Calibri"/>
                <a:ea typeface="Calibri"/>
                <a:cs typeface="Arial"/>
              </a:rPr>
              <a:t> </a:t>
            </a:r>
            <a:r>
              <a:rPr lang="ar-IQ" sz="2000" b="1" dirty="0" err="1">
                <a:solidFill>
                  <a:prstClr val="black"/>
                </a:solidFill>
                <a:latin typeface="Calibri"/>
                <a:ea typeface="Calibri"/>
                <a:cs typeface="Arial"/>
              </a:rPr>
              <a:t>اذ</a:t>
            </a:r>
            <a:r>
              <a:rPr lang="ar-IQ" sz="2000" b="1" dirty="0">
                <a:solidFill>
                  <a:prstClr val="black"/>
                </a:solidFill>
                <a:latin typeface="Calibri"/>
                <a:ea typeface="Calibri"/>
                <a:cs typeface="Arial"/>
              </a:rPr>
              <a:t> يحتوي كل منها على نصف العدد من </a:t>
            </a:r>
            <a:r>
              <a:rPr lang="ar-IQ" sz="2000" b="1" dirty="0" err="1">
                <a:solidFill>
                  <a:prstClr val="black"/>
                </a:solidFill>
                <a:latin typeface="Calibri"/>
                <a:ea typeface="Calibri"/>
                <a:cs typeface="Arial"/>
              </a:rPr>
              <a:t>الكرموسومات</a:t>
            </a:r>
            <a:r>
              <a:rPr lang="ar-IQ" sz="2000" b="1" dirty="0">
                <a:solidFill>
                  <a:prstClr val="black"/>
                </a:solidFill>
                <a:latin typeface="Calibri"/>
                <a:ea typeface="Calibri"/>
                <a:cs typeface="Arial"/>
              </a:rPr>
              <a:t> لتكوين البيضة المخصبة </a:t>
            </a:r>
            <a:r>
              <a:rPr lang="ar-IQ" sz="2000" b="1" dirty="0" err="1">
                <a:solidFill>
                  <a:prstClr val="black"/>
                </a:solidFill>
                <a:latin typeface="Calibri"/>
                <a:ea typeface="Calibri"/>
                <a:cs typeface="Arial"/>
              </a:rPr>
              <a:t>او</a:t>
            </a:r>
            <a:r>
              <a:rPr lang="ar-IQ" sz="2000" b="1" dirty="0">
                <a:solidFill>
                  <a:prstClr val="black"/>
                </a:solidFill>
                <a:latin typeface="Calibri"/>
                <a:ea typeface="Calibri"/>
                <a:cs typeface="Arial"/>
              </a:rPr>
              <a:t> </a:t>
            </a:r>
            <a:r>
              <a:rPr lang="ar-IQ" sz="2000" b="1" dirty="0" err="1">
                <a:solidFill>
                  <a:prstClr val="black"/>
                </a:solidFill>
                <a:latin typeface="Calibri"/>
                <a:ea typeface="Calibri"/>
                <a:cs typeface="Arial"/>
              </a:rPr>
              <a:t>اللقيحة</a:t>
            </a:r>
            <a:r>
              <a:rPr lang="ar-IQ" sz="2000" b="1" dirty="0">
                <a:solidFill>
                  <a:prstClr val="black"/>
                </a:solidFill>
                <a:latin typeface="Calibri"/>
                <a:ea typeface="Calibri"/>
                <a:cs typeface="Arial"/>
              </a:rPr>
              <a:t> </a:t>
            </a:r>
            <a:r>
              <a:rPr lang="en-US" sz="2000" b="1" dirty="0">
                <a:solidFill>
                  <a:prstClr val="black"/>
                </a:solidFill>
                <a:latin typeface="Calibri"/>
                <a:ea typeface="Calibri"/>
                <a:cs typeface="Arial"/>
              </a:rPr>
              <a:t>Zygote</a:t>
            </a:r>
            <a:r>
              <a:rPr lang="ar-IQ" sz="2000" b="1" dirty="0">
                <a:solidFill>
                  <a:prstClr val="black"/>
                </a:solidFill>
                <a:latin typeface="Calibri"/>
                <a:ea typeface="Calibri"/>
                <a:cs typeface="Arial"/>
              </a:rPr>
              <a:t> وتدعى هذه العملية </a:t>
            </a:r>
            <a:r>
              <a:rPr lang="en-US" sz="2000" b="1" dirty="0">
                <a:solidFill>
                  <a:prstClr val="black"/>
                </a:solidFill>
                <a:latin typeface="Calibri"/>
                <a:ea typeface="Calibri"/>
                <a:cs typeface="Arial"/>
              </a:rPr>
              <a:t>Isogamy</a:t>
            </a:r>
            <a:r>
              <a:rPr lang="ar-IQ" sz="2000" b="1" dirty="0">
                <a:solidFill>
                  <a:prstClr val="black"/>
                </a:solidFill>
                <a:latin typeface="Calibri"/>
                <a:ea typeface="Calibri"/>
                <a:cs typeface="Arial"/>
              </a:rPr>
              <a:t>ا ذا كانت </a:t>
            </a:r>
            <a:r>
              <a:rPr lang="ar-IQ" sz="2000" b="1" dirty="0" err="1">
                <a:solidFill>
                  <a:prstClr val="black"/>
                </a:solidFill>
                <a:latin typeface="Calibri"/>
                <a:ea typeface="Calibri"/>
                <a:cs typeface="Arial"/>
              </a:rPr>
              <a:t>الامشاج</a:t>
            </a:r>
            <a:r>
              <a:rPr lang="ar-IQ" sz="2000" b="1" dirty="0">
                <a:solidFill>
                  <a:prstClr val="black"/>
                </a:solidFill>
                <a:latin typeface="Calibri"/>
                <a:ea typeface="Calibri"/>
                <a:cs typeface="Arial"/>
              </a:rPr>
              <a:t> المنتجة متشابهة </a:t>
            </a:r>
            <a:r>
              <a:rPr lang="ar-IQ" sz="2000" b="1" dirty="0" err="1">
                <a:solidFill>
                  <a:prstClr val="black"/>
                </a:solidFill>
                <a:latin typeface="Calibri"/>
                <a:ea typeface="Calibri"/>
                <a:cs typeface="Arial"/>
              </a:rPr>
              <a:t>مظهريا</a:t>
            </a:r>
            <a:r>
              <a:rPr lang="ar-IQ" sz="2000" b="1" dirty="0">
                <a:solidFill>
                  <a:prstClr val="black"/>
                </a:solidFill>
                <a:latin typeface="Calibri"/>
                <a:ea typeface="Calibri"/>
                <a:cs typeface="Arial"/>
              </a:rPr>
              <a:t> في حين اذا كانت مختلفة </a:t>
            </a:r>
            <a:r>
              <a:rPr lang="ar-IQ" sz="2000" b="1" dirty="0" err="1">
                <a:solidFill>
                  <a:prstClr val="black"/>
                </a:solidFill>
                <a:latin typeface="Calibri"/>
                <a:ea typeface="Calibri"/>
                <a:cs typeface="Arial"/>
              </a:rPr>
              <a:t>مظهريا</a:t>
            </a:r>
            <a:r>
              <a:rPr lang="ar-IQ" sz="2000" b="1" dirty="0">
                <a:solidFill>
                  <a:prstClr val="black"/>
                </a:solidFill>
                <a:latin typeface="Calibri"/>
                <a:ea typeface="Calibri"/>
                <a:cs typeface="Arial"/>
              </a:rPr>
              <a:t> مثل صغيرة </a:t>
            </a:r>
            <a:r>
              <a:rPr lang="en-US" sz="2000" b="1" dirty="0">
                <a:solidFill>
                  <a:prstClr val="black"/>
                </a:solidFill>
                <a:latin typeface="Calibri"/>
                <a:ea typeface="Calibri"/>
                <a:cs typeface="Arial"/>
              </a:rPr>
              <a:t>Microgametes</a:t>
            </a:r>
            <a:r>
              <a:rPr lang="ar-IQ" sz="2000" b="1" dirty="0">
                <a:solidFill>
                  <a:prstClr val="black"/>
                </a:solidFill>
                <a:latin typeface="Calibri"/>
                <a:ea typeface="Calibri"/>
                <a:cs typeface="Arial"/>
              </a:rPr>
              <a:t> وكبيرة </a:t>
            </a:r>
            <a:r>
              <a:rPr lang="en-US" sz="2000" b="1" dirty="0">
                <a:solidFill>
                  <a:prstClr val="black"/>
                </a:solidFill>
                <a:latin typeface="Calibri"/>
                <a:ea typeface="Calibri"/>
                <a:cs typeface="Arial"/>
              </a:rPr>
              <a:t>Macro</a:t>
            </a:r>
            <a:r>
              <a:rPr lang="ar-IQ" sz="2000" b="1" dirty="0">
                <a:solidFill>
                  <a:prstClr val="black"/>
                </a:solidFill>
                <a:latin typeface="Calibri"/>
                <a:ea typeface="Calibri"/>
                <a:cs typeface="Arial"/>
              </a:rPr>
              <a:t> فيسمى </a:t>
            </a:r>
            <a:r>
              <a:rPr lang="en-US" sz="2000" b="1" dirty="0" err="1">
                <a:solidFill>
                  <a:prstClr val="black"/>
                </a:solidFill>
                <a:latin typeface="Calibri"/>
                <a:ea typeface="Calibri"/>
                <a:cs typeface="Arial"/>
              </a:rPr>
              <a:t>Anisogamy</a:t>
            </a:r>
            <a:r>
              <a:rPr lang="ar-IQ" sz="2000" b="1" dirty="0">
                <a:solidFill>
                  <a:prstClr val="black"/>
                </a:solidFill>
                <a:latin typeface="Calibri"/>
                <a:ea typeface="Calibri"/>
                <a:cs typeface="Arial"/>
              </a:rPr>
              <a:t>. </a:t>
            </a:r>
            <a:endParaRPr lang="en-US" sz="1200" b="1" dirty="0">
              <a:solidFill>
                <a:prstClr val="black"/>
              </a:solidFill>
              <a:latin typeface="Calibri"/>
              <a:ea typeface="Calibri"/>
              <a:cs typeface="Arial"/>
            </a:endParaRPr>
          </a:p>
          <a:p>
            <a:pPr algn="r" rtl="1"/>
            <a:endParaRPr lang="en-US" sz="4400" b="1" dirty="0"/>
          </a:p>
        </p:txBody>
      </p:sp>
    </p:spTree>
    <p:extLst>
      <p:ext uri="{BB962C8B-B14F-4D97-AF65-F5344CB8AC3E}">
        <p14:creationId xmlns:p14="http://schemas.microsoft.com/office/powerpoint/2010/main" val="4104535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35608" y="620688"/>
            <a:ext cx="7498080" cy="4800600"/>
          </a:xfrm>
        </p:spPr>
        <p:txBody>
          <a:bodyPr>
            <a:noAutofit/>
          </a:bodyPr>
          <a:lstStyle/>
          <a:p>
            <a:pPr algn="just" rtl="1">
              <a:lnSpc>
                <a:spcPct val="115000"/>
              </a:lnSpc>
              <a:spcAft>
                <a:spcPts val="1000"/>
              </a:spcAft>
            </a:pPr>
            <a:r>
              <a:rPr lang="ar-IQ" sz="2000" b="1" dirty="0">
                <a:solidFill>
                  <a:srgbClr val="FF0000"/>
                </a:solidFill>
                <a:latin typeface="Calibri"/>
                <a:ea typeface="Calibri"/>
                <a:cs typeface="Arial"/>
              </a:rPr>
              <a:t>تكيس الابتدائيات : </a:t>
            </a:r>
            <a:endParaRPr lang="en-US" sz="1400" b="1" dirty="0">
              <a:solidFill>
                <a:srgbClr val="FF0000"/>
              </a:solidFill>
              <a:latin typeface="Calibri"/>
              <a:ea typeface="Calibri"/>
              <a:cs typeface="Arial"/>
            </a:endParaRPr>
          </a:p>
          <a:p>
            <a:pPr algn="just" rtl="1">
              <a:lnSpc>
                <a:spcPct val="115000"/>
              </a:lnSpc>
              <a:spcAft>
                <a:spcPts val="1000"/>
              </a:spcAft>
            </a:pPr>
            <a:r>
              <a:rPr lang="ar-IQ" sz="1800" b="1" dirty="0">
                <a:latin typeface="Calibri"/>
                <a:ea typeface="Calibri"/>
                <a:cs typeface="Arial"/>
              </a:rPr>
              <a:t>قابلية الابتدائيات على تحويل </a:t>
            </a:r>
            <a:r>
              <a:rPr lang="ar-IQ" sz="1800" b="1" dirty="0" smtClean="0">
                <a:latin typeface="Calibri"/>
                <a:ea typeface="Calibri"/>
                <a:cs typeface="Arial"/>
              </a:rPr>
              <a:t>الدور </a:t>
            </a:r>
            <a:r>
              <a:rPr lang="ar-IQ" sz="1800" b="1" dirty="0" err="1">
                <a:latin typeface="Calibri"/>
                <a:ea typeface="Calibri"/>
                <a:cs typeface="Arial"/>
              </a:rPr>
              <a:t>المتغذي</a:t>
            </a:r>
            <a:r>
              <a:rPr lang="ar-IQ" sz="1800" b="1" dirty="0">
                <a:latin typeface="Calibri"/>
                <a:ea typeface="Calibri"/>
                <a:cs typeface="Arial"/>
              </a:rPr>
              <a:t> </a:t>
            </a:r>
            <a:r>
              <a:rPr lang="en-US" sz="1800" b="1" dirty="0">
                <a:latin typeface="Calibri"/>
                <a:ea typeface="Calibri"/>
                <a:cs typeface="Arial"/>
              </a:rPr>
              <a:t> </a:t>
            </a:r>
            <a:r>
              <a:rPr lang="en-US" sz="1800" b="1" dirty="0" err="1">
                <a:latin typeface="Calibri"/>
                <a:ea typeface="Calibri"/>
                <a:cs typeface="Arial"/>
              </a:rPr>
              <a:t>Troph</a:t>
            </a:r>
            <a:r>
              <a:rPr lang="ar-IQ" sz="1800" b="1" dirty="0" err="1">
                <a:latin typeface="Calibri"/>
                <a:ea typeface="Calibri"/>
                <a:cs typeface="Arial"/>
              </a:rPr>
              <a:t>الى</a:t>
            </a:r>
            <a:r>
              <a:rPr lang="ar-IQ" sz="1800" b="1" dirty="0">
                <a:latin typeface="Calibri"/>
                <a:ea typeface="Calibri"/>
                <a:cs typeface="Arial"/>
              </a:rPr>
              <a:t> كتلة كروية من </a:t>
            </a:r>
            <a:r>
              <a:rPr lang="ar-IQ" sz="1800" b="1" dirty="0" err="1">
                <a:latin typeface="Calibri"/>
                <a:ea typeface="Calibri"/>
                <a:cs typeface="Arial"/>
              </a:rPr>
              <a:t>البروتوبلازم</a:t>
            </a:r>
            <a:r>
              <a:rPr lang="ar-IQ" sz="1800" b="1" dirty="0">
                <a:latin typeface="Calibri"/>
                <a:ea typeface="Calibri"/>
                <a:cs typeface="Arial"/>
              </a:rPr>
              <a:t> محاطة بغلاف صلب </a:t>
            </a:r>
            <a:r>
              <a:rPr lang="ar-IQ" sz="1800" b="1" dirty="0" err="1">
                <a:latin typeface="Calibri"/>
                <a:ea typeface="Calibri"/>
                <a:cs typeface="Arial"/>
              </a:rPr>
              <a:t>او</a:t>
            </a:r>
            <a:r>
              <a:rPr lang="ar-IQ" sz="1800" b="1" dirty="0">
                <a:latin typeface="Calibri"/>
                <a:ea typeface="Calibri"/>
                <a:cs typeface="Arial"/>
              </a:rPr>
              <a:t> نصف صلب يفرزه  الدور </a:t>
            </a:r>
            <a:r>
              <a:rPr lang="ar-IQ" sz="1800" b="1" dirty="0" err="1">
                <a:latin typeface="Calibri"/>
                <a:ea typeface="Calibri"/>
                <a:cs typeface="Arial"/>
              </a:rPr>
              <a:t>المتغذي</a:t>
            </a:r>
            <a:r>
              <a:rPr lang="ar-IQ" sz="1800" b="1" dirty="0">
                <a:latin typeface="Calibri"/>
                <a:ea typeface="Calibri"/>
                <a:cs typeface="Arial"/>
              </a:rPr>
              <a:t> في </a:t>
            </a:r>
            <a:r>
              <a:rPr lang="ar-IQ" sz="1800" b="1" dirty="0" err="1">
                <a:latin typeface="Calibri"/>
                <a:ea typeface="Calibri"/>
                <a:cs typeface="Arial"/>
              </a:rPr>
              <a:t>اثناء</a:t>
            </a:r>
            <a:r>
              <a:rPr lang="ar-IQ" sz="1800" b="1" dirty="0">
                <a:latin typeface="Calibri"/>
                <a:ea typeface="Calibri"/>
                <a:cs typeface="Arial"/>
              </a:rPr>
              <a:t> التكيس ويتكون الغلاف مكون من طبقة </a:t>
            </a:r>
            <a:r>
              <a:rPr lang="ar-IQ" sz="1800" b="1" dirty="0" err="1">
                <a:latin typeface="Calibri"/>
                <a:ea typeface="Calibri"/>
                <a:cs typeface="Arial"/>
              </a:rPr>
              <a:t>او</a:t>
            </a:r>
            <a:r>
              <a:rPr lang="ar-IQ" sz="1800" b="1" dirty="0">
                <a:latin typeface="Calibri"/>
                <a:ea typeface="Calibri"/>
                <a:cs typeface="Arial"/>
              </a:rPr>
              <a:t> اكثر .</a:t>
            </a:r>
            <a:endParaRPr lang="en-US" sz="1200" b="1" dirty="0">
              <a:latin typeface="Calibri"/>
              <a:ea typeface="Calibri"/>
              <a:cs typeface="Arial"/>
            </a:endParaRPr>
          </a:p>
          <a:p>
            <a:pPr algn="just" rtl="1">
              <a:lnSpc>
                <a:spcPct val="115000"/>
              </a:lnSpc>
              <a:spcAft>
                <a:spcPts val="1000"/>
              </a:spcAft>
            </a:pPr>
            <a:r>
              <a:rPr lang="ar-IQ" sz="2000" b="1" dirty="0" err="1">
                <a:solidFill>
                  <a:srgbClr val="FF0000"/>
                </a:solidFill>
                <a:latin typeface="Calibri"/>
                <a:ea typeface="Calibri"/>
                <a:cs typeface="Arial"/>
              </a:rPr>
              <a:t>فؤائد</a:t>
            </a:r>
            <a:r>
              <a:rPr lang="ar-IQ" sz="2000" b="1" dirty="0">
                <a:solidFill>
                  <a:srgbClr val="FF0000"/>
                </a:solidFill>
                <a:latin typeface="Calibri"/>
                <a:ea typeface="Calibri"/>
                <a:cs typeface="Arial"/>
              </a:rPr>
              <a:t> التكيس :</a:t>
            </a:r>
            <a:endParaRPr lang="en-US" sz="1400" b="1" dirty="0">
              <a:solidFill>
                <a:srgbClr val="FF0000"/>
              </a:solidFill>
              <a:latin typeface="Calibri"/>
              <a:ea typeface="Calibri"/>
              <a:cs typeface="Arial"/>
            </a:endParaRPr>
          </a:p>
          <a:p>
            <a:pPr marL="342900" lvl="0" indent="-342900" algn="just" rtl="1">
              <a:lnSpc>
                <a:spcPct val="115000"/>
              </a:lnSpc>
              <a:spcAft>
                <a:spcPts val="0"/>
              </a:spcAft>
              <a:buFont typeface="+mj-lt"/>
              <a:buAutoNum type="arabicPeriod"/>
            </a:pPr>
            <a:r>
              <a:rPr lang="ar-IQ" sz="1800" b="1" dirty="0">
                <a:latin typeface="Calibri"/>
                <a:ea typeface="Calibri"/>
                <a:cs typeface="Arial"/>
              </a:rPr>
              <a:t>المحافظة على الطفيلي من الظروف الغير ملائمة .</a:t>
            </a:r>
            <a:endParaRPr lang="en-US" sz="1200" b="1" dirty="0">
              <a:latin typeface="Calibri"/>
              <a:ea typeface="Calibri"/>
              <a:cs typeface="Arial"/>
            </a:endParaRPr>
          </a:p>
          <a:p>
            <a:pPr marL="342900" lvl="0" indent="-342900" algn="just" rtl="1">
              <a:lnSpc>
                <a:spcPct val="115000"/>
              </a:lnSpc>
              <a:spcAft>
                <a:spcPts val="0"/>
              </a:spcAft>
              <a:buFont typeface="+mj-lt"/>
              <a:buAutoNum type="arabicPeriod"/>
            </a:pPr>
            <a:r>
              <a:rPr lang="ar-IQ" sz="1800" b="1" dirty="0" smtClean="0">
                <a:latin typeface="Calibri"/>
                <a:ea typeface="Calibri"/>
                <a:cs typeface="Arial"/>
              </a:rPr>
              <a:t>وسيلة </a:t>
            </a:r>
            <a:r>
              <a:rPr lang="ar-IQ" sz="1800" b="1" dirty="0">
                <a:latin typeface="Calibri"/>
                <a:ea typeface="Calibri"/>
                <a:cs typeface="Arial"/>
              </a:rPr>
              <a:t>للانتقال من مضيف </a:t>
            </a:r>
            <a:r>
              <a:rPr lang="ar-IQ" sz="1800" b="1" dirty="0" err="1">
                <a:latin typeface="Calibri"/>
                <a:ea typeface="Calibri"/>
                <a:cs typeface="Arial"/>
              </a:rPr>
              <a:t>الى</a:t>
            </a:r>
            <a:r>
              <a:rPr lang="ar-IQ" sz="1800" b="1" dirty="0">
                <a:latin typeface="Calibri"/>
                <a:ea typeface="Calibri"/>
                <a:cs typeface="Arial"/>
              </a:rPr>
              <a:t> </a:t>
            </a:r>
            <a:r>
              <a:rPr lang="ar-IQ" sz="1800" b="1" dirty="0" err="1">
                <a:latin typeface="Calibri"/>
                <a:ea typeface="Calibri"/>
                <a:cs typeface="Arial"/>
              </a:rPr>
              <a:t>اخر</a:t>
            </a:r>
            <a:r>
              <a:rPr lang="ar-IQ" sz="1800" b="1" dirty="0">
                <a:latin typeface="Calibri"/>
                <a:ea typeface="Calibri"/>
                <a:cs typeface="Arial"/>
              </a:rPr>
              <a:t>.</a:t>
            </a:r>
            <a:endParaRPr lang="en-US" sz="1200" b="1" dirty="0">
              <a:latin typeface="Calibri"/>
              <a:ea typeface="Calibri"/>
              <a:cs typeface="Arial"/>
            </a:endParaRPr>
          </a:p>
          <a:p>
            <a:pPr marL="342900" lvl="0" indent="-342900" algn="just" rtl="1">
              <a:lnSpc>
                <a:spcPct val="115000"/>
              </a:lnSpc>
              <a:spcAft>
                <a:spcPts val="1000"/>
              </a:spcAft>
              <a:buFont typeface="+mj-lt"/>
              <a:buAutoNum type="arabicPeriod"/>
            </a:pPr>
            <a:r>
              <a:rPr lang="ar-IQ" sz="1800" b="1" dirty="0">
                <a:latin typeface="Calibri"/>
                <a:ea typeface="Calibri"/>
                <a:cs typeface="Arial"/>
              </a:rPr>
              <a:t>تكون طريقة للالتصاق </a:t>
            </a:r>
            <a:r>
              <a:rPr lang="en-US" sz="1800" b="1" dirty="0">
                <a:latin typeface="Calibri"/>
                <a:ea typeface="Calibri"/>
                <a:cs typeface="Arial"/>
              </a:rPr>
              <a:t>Attachment</a:t>
            </a:r>
            <a:r>
              <a:rPr lang="ar-IQ" sz="1800" b="1" dirty="0">
                <a:latin typeface="Calibri"/>
                <a:ea typeface="Calibri"/>
                <a:cs typeface="Arial"/>
              </a:rPr>
              <a:t>. </a:t>
            </a:r>
            <a:endParaRPr lang="en-US" sz="1200" b="1" dirty="0">
              <a:latin typeface="Calibri"/>
              <a:ea typeface="Calibri"/>
              <a:cs typeface="Arial"/>
            </a:endParaRPr>
          </a:p>
          <a:p>
            <a:pPr algn="just" rtl="1">
              <a:lnSpc>
                <a:spcPct val="115000"/>
              </a:lnSpc>
              <a:spcAft>
                <a:spcPts val="1000"/>
              </a:spcAft>
            </a:pPr>
            <a:r>
              <a:rPr lang="ar-IQ" sz="1800" b="1" dirty="0" err="1">
                <a:solidFill>
                  <a:srgbClr val="FF0000"/>
                </a:solidFill>
                <a:latin typeface="Calibri"/>
                <a:ea typeface="Calibri"/>
                <a:cs typeface="Arial"/>
              </a:rPr>
              <a:t>ان</a:t>
            </a:r>
            <a:r>
              <a:rPr lang="ar-IQ" sz="1800" b="1" dirty="0">
                <a:solidFill>
                  <a:srgbClr val="FF0000"/>
                </a:solidFill>
                <a:latin typeface="Calibri"/>
                <a:ea typeface="Calibri"/>
                <a:cs typeface="Arial"/>
              </a:rPr>
              <a:t> العوامل التي تساعد على </a:t>
            </a:r>
            <a:r>
              <a:rPr lang="ar-IQ" sz="1800" b="1" dirty="0" err="1">
                <a:solidFill>
                  <a:srgbClr val="FF0000"/>
                </a:solidFill>
                <a:latin typeface="Calibri"/>
                <a:ea typeface="Calibri"/>
                <a:cs typeface="Arial"/>
              </a:rPr>
              <a:t>افلات</a:t>
            </a:r>
            <a:r>
              <a:rPr lang="ar-IQ" sz="1800" b="1" dirty="0">
                <a:solidFill>
                  <a:srgbClr val="FF0000"/>
                </a:solidFill>
                <a:latin typeface="Calibri"/>
                <a:ea typeface="Calibri"/>
                <a:cs typeface="Arial"/>
              </a:rPr>
              <a:t> الطفيلي الابتدائي هي :</a:t>
            </a:r>
            <a:endParaRPr lang="en-US" sz="1200" b="1" dirty="0">
              <a:solidFill>
                <a:srgbClr val="FF0000"/>
              </a:solidFill>
              <a:latin typeface="Calibri"/>
              <a:ea typeface="Calibri"/>
              <a:cs typeface="Arial"/>
            </a:endParaRPr>
          </a:p>
          <a:p>
            <a:pPr marL="342900" lvl="0" indent="-342900" algn="just" rtl="1">
              <a:lnSpc>
                <a:spcPct val="115000"/>
              </a:lnSpc>
              <a:spcAft>
                <a:spcPts val="0"/>
              </a:spcAft>
              <a:buFont typeface="+mj-lt"/>
              <a:buAutoNum type="arabicPeriod"/>
            </a:pPr>
            <a:r>
              <a:rPr lang="ar-IQ" sz="1800" b="1" dirty="0">
                <a:latin typeface="Calibri"/>
                <a:ea typeface="Calibri"/>
                <a:cs typeface="Arial"/>
              </a:rPr>
              <a:t>تغيرات </a:t>
            </a:r>
            <a:r>
              <a:rPr lang="ar-IQ" sz="1800" b="1" dirty="0" err="1">
                <a:latin typeface="Calibri"/>
                <a:ea typeface="Calibri"/>
                <a:cs typeface="Arial"/>
              </a:rPr>
              <a:t>الازموزية</a:t>
            </a:r>
            <a:r>
              <a:rPr lang="ar-IQ" sz="1800" b="1" dirty="0">
                <a:latin typeface="Calibri"/>
                <a:ea typeface="Calibri"/>
                <a:cs typeface="Arial"/>
              </a:rPr>
              <a:t> في المكان </a:t>
            </a:r>
            <a:endParaRPr lang="en-US" sz="1200" b="1" dirty="0">
              <a:latin typeface="Calibri"/>
              <a:ea typeface="Calibri"/>
              <a:cs typeface="Arial"/>
            </a:endParaRPr>
          </a:p>
          <a:p>
            <a:pPr marL="342900" lvl="0" indent="-342900" algn="just" rtl="1">
              <a:lnSpc>
                <a:spcPct val="115000"/>
              </a:lnSpc>
              <a:spcAft>
                <a:spcPts val="0"/>
              </a:spcAft>
              <a:buFont typeface="+mj-lt"/>
              <a:buAutoNum type="arabicPeriod"/>
            </a:pPr>
            <a:r>
              <a:rPr lang="ar-IQ" sz="1800" b="1" dirty="0" err="1">
                <a:latin typeface="Calibri"/>
                <a:ea typeface="Calibri"/>
                <a:cs typeface="Arial"/>
              </a:rPr>
              <a:t>تاثير</a:t>
            </a:r>
            <a:r>
              <a:rPr lang="ar-IQ" sz="1800" b="1" dirty="0">
                <a:latin typeface="Calibri"/>
                <a:ea typeface="Calibri"/>
                <a:cs typeface="Arial"/>
              </a:rPr>
              <a:t> </a:t>
            </a:r>
            <a:r>
              <a:rPr lang="ar-IQ" sz="1800" b="1" dirty="0" err="1">
                <a:latin typeface="Calibri"/>
                <a:ea typeface="Calibri"/>
                <a:cs typeface="Arial"/>
              </a:rPr>
              <a:t>انزيمات</a:t>
            </a:r>
            <a:r>
              <a:rPr lang="ar-IQ" sz="1800" b="1" dirty="0">
                <a:latin typeface="Calibri"/>
                <a:ea typeface="Calibri"/>
                <a:cs typeface="Arial"/>
              </a:rPr>
              <a:t> الكائن الابتدائي في داخل الكيس على السطح الداخلي للغلاف.</a:t>
            </a:r>
            <a:endParaRPr lang="en-US" sz="1200" b="1" dirty="0">
              <a:latin typeface="Calibri"/>
              <a:ea typeface="Calibri"/>
              <a:cs typeface="Arial"/>
            </a:endParaRPr>
          </a:p>
          <a:p>
            <a:pPr marL="342900" lvl="0" indent="-342900" algn="just" rtl="1">
              <a:lnSpc>
                <a:spcPct val="115000"/>
              </a:lnSpc>
              <a:spcAft>
                <a:spcPts val="1000"/>
              </a:spcAft>
              <a:buFont typeface="+mj-lt"/>
              <a:buAutoNum type="arabicPeriod"/>
            </a:pPr>
            <a:r>
              <a:rPr lang="ar-IQ" sz="1800" b="1" dirty="0" err="1">
                <a:latin typeface="Calibri"/>
                <a:ea typeface="Calibri"/>
                <a:cs typeface="Arial"/>
              </a:rPr>
              <a:t>تاثبر</a:t>
            </a:r>
            <a:r>
              <a:rPr lang="ar-IQ" sz="1800" b="1" dirty="0">
                <a:latin typeface="Calibri"/>
                <a:ea typeface="Calibri"/>
                <a:cs typeface="Arial"/>
              </a:rPr>
              <a:t> </a:t>
            </a:r>
            <a:r>
              <a:rPr lang="ar-IQ" sz="1800" b="1" dirty="0" err="1">
                <a:latin typeface="Calibri"/>
                <a:ea typeface="Calibri"/>
                <a:cs typeface="Arial"/>
              </a:rPr>
              <a:t>انزيمات</a:t>
            </a:r>
            <a:r>
              <a:rPr lang="ar-IQ" sz="1800" b="1" dirty="0">
                <a:latin typeface="Calibri"/>
                <a:ea typeface="Calibri"/>
                <a:cs typeface="Arial"/>
              </a:rPr>
              <a:t> المضيف على غلاف الكيس.</a:t>
            </a:r>
            <a:endParaRPr lang="en-US" sz="1200" b="1" dirty="0">
              <a:latin typeface="Calibri"/>
              <a:ea typeface="Calibri"/>
              <a:cs typeface="Arial"/>
            </a:endParaRPr>
          </a:p>
          <a:p>
            <a:pPr algn="r" rtl="1"/>
            <a:endParaRPr lang="en-US" sz="1800" b="1" dirty="0"/>
          </a:p>
        </p:txBody>
      </p:sp>
    </p:spTree>
    <p:extLst>
      <p:ext uri="{BB962C8B-B14F-4D97-AF65-F5344CB8AC3E}">
        <p14:creationId xmlns:p14="http://schemas.microsoft.com/office/powerpoint/2010/main" val="260716988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انقلاب">
  <a:themeElements>
    <a:clrScheme name="مخصص 2">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themeOverride>
</file>

<file path=ppt/theme/themeOverride2.xml><?xml version="1.0" encoding="utf-8"?>
<a:themeOverride xmlns:a="http://schemas.openxmlformats.org/drawingml/2006/main">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themeOverride>
</file>

<file path=ppt/theme/themeOverride3.xml><?xml version="1.0" encoding="utf-8"?>
<a:themeOverride xmlns:a="http://schemas.openxmlformats.org/drawingml/2006/main">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themeOverride>
</file>

<file path=ppt/theme/themeOverride4.xml><?xml version="1.0" encoding="utf-8"?>
<a:themeOverride xmlns:a="http://schemas.openxmlformats.org/drawingml/2006/main">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themeOverride>
</file>

<file path=ppt/theme/themeOverride5.xml><?xml version="1.0" encoding="utf-8"?>
<a:themeOverride xmlns:a="http://schemas.openxmlformats.org/drawingml/2006/main">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themeOverride>
</file>

<file path=docProps/app.xml><?xml version="1.0" encoding="utf-8"?>
<Properties xmlns="http://schemas.openxmlformats.org/officeDocument/2006/extended-properties" xmlns:vt="http://schemas.openxmlformats.org/officeDocument/2006/docPropsVTypes">
  <TotalTime>7038</TotalTime>
  <Words>2198</Words>
  <Application>Microsoft Office PowerPoint</Application>
  <PresentationFormat>عرض على الشاشة (3:4)‏</PresentationFormat>
  <Paragraphs>142</Paragraphs>
  <Slides>32</Slides>
  <Notes>0</Notes>
  <HiddenSlides>0</HiddenSlides>
  <MMClips>0</MMClips>
  <ScaleCrop>false</ScaleCrop>
  <HeadingPairs>
    <vt:vector size="4" baseType="variant">
      <vt:variant>
        <vt:lpstr>نسق</vt:lpstr>
      </vt:variant>
      <vt:variant>
        <vt:i4>3</vt:i4>
      </vt:variant>
      <vt:variant>
        <vt:lpstr>عناوين الشرائح</vt:lpstr>
      </vt:variant>
      <vt:variant>
        <vt:i4>32</vt:i4>
      </vt:variant>
    </vt:vector>
  </HeadingPairs>
  <TitlesOfParts>
    <vt:vector size="35" baseType="lpstr">
      <vt:lpstr>نسق Office</vt:lpstr>
      <vt:lpstr>انقلاب</vt:lpstr>
      <vt:lpstr>Maple</vt:lpstr>
      <vt:lpstr>عرض تقديمي في PowerPoint</vt:lpstr>
      <vt:lpstr>Features of Protozoa</vt:lpstr>
      <vt:lpstr>عرض تقديمي في PowerPoint</vt:lpstr>
      <vt:lpstr>عرض تقديمي في PowerPoint</vt:lpstr>
      <vt:lpstr>عضيات الحركة Locomotory Organelles   </vt:lpstr>
      <vt:lpstr>عرض تقديمي في PowerPoint</vt:lpstr>
      <vt:lpstr>عرض تقديمي في PowerPoint</vt:lpstr>
      <vt:lpstr>عرض تقديمي في PowerPoint</vt:lpstr>
      <vt:lpstr>عرض تقديمي في PowerPoint</vt:lpstr>
      <vt:lpstr>Parasitic Protozoa</vt:lpstr>
      <vt:lpstr>  1. Ameobae Entamoebe gingivalis  (المتحولة اللثوية) </vt:lpstr>
      <vt:lpstr> Entamoeba gingivalis </vt:lpstr>
      <vt:lpstr> (المتحولة القولونية) Entamoeba coli </vt:lpstr>
      <vt:lpstr>Entamoeba  coli </vt:lpstr>
      <vt:lpstr> Endolimax nana (الونيدة القزمة) </vt:lpstr>
      <vt:lpstr>Endolimax nana </vt:lpstr>
      <vt:lpstr> (المتحولة اليودية البوتشلية)  Iodamoeba butschlii   </vt:lpstr>
      <vt:lpstr>Iodamoeba butschlii </vt:lpstr>
      <vt:lpstr> (المتحولة الثنائية الهشة)  Dientamoeba fragilis </vt:lpstr>
      <vt:lpstr> Dientamoeba  fragilis </vt:lpstr>
      <vt:lpstr>الأميبة المحللة للأنسجة   Entamoeba histolytica </vt:lpstr>
      <vt:lpstr>عرض تقديمي في PowerPoint</vt:lpstr>
      <vt:lpstr>عرض تقديمي في PowerPoint</vt:lpstr>
      <vt:lpstr>عرض تقديمي في PowerPoint</vt:lpstr>
      <vt:lpstr>عرض تقديمي في PowerPoint</vt:lpstr>
      <vt:lpstr>دورة الحياة (Life Cycle)</vt:lpstr>
      <vt:lpstr>عرض تقديمي في PowerPoint</vt:lpstr>
      <vt:lpstr>عرض تقديمي في PowerPoint</vt:lpstr>
      <vt:lpstr>الاميبا الحرة المعيشة  Free living amoeba Naegleria fowleri </vt:lpstr>
      <vt:lpstr>دورة حياة طفيلي Naegleria fowleri </vt:lpstr>
      <vt:lpstr>Acanthamoeba sp.</vt:lpstr>
      <vt:lpstr>دورة حياة طفيلي Acanthamoeba sp.</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المستقبل</dc:creator>
  <cp:lastModifiedBy>المستقبل</cp:lastModifiedBy>
  <cp:revision>54</cp:revision>
  <dcterms:created xsi:type="dcterms:W3CDTF">2018-10-13T17:25:30Z</dcterms:created>
  <dcterms:modified xsi:type="dcterms:W3CDTF">2018-11-03T17:26:43Z</dcterms:modified>
</cp:coreProperties>
</file>