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40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11/04/1439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11/04/1439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11/04/1439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B8ABB09-4A1D-463E-8065-109CC2B7EFAA}" type="datetimeFigureOut">
              <a:rPr lang="ar-SA" smtClean="0"/>
              <a:t>11/04/1439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t>11/04/1439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B8ABB09-4A1D-463E-8065-109CC2B7EFAA}" type="datetimeFigureOut">
              <a:rPr lang="ar-SA" smtClean="0"/>
              <a:t>11/04/1439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ar-SA" smtClean="0"/>
              <a:t>انقر لتحرير أنماط النص الرئيسي</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1B8ABB09-4A1D-463E-8065-109CC2B7EFAA}" type="datetimeFigureOut">
              <a:rPr lang="ar-SA" smtClean="0"/>
              <a:t>11/04/1439</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
        <p:nvSpPr>
          <p:cNvPr id="10" name="Title 9"/>
          <p:cNvSpPr>
            <a:spLocks noGrp="1"/>
          </p:cNvSpPr>
          <p:nvPr>
            <p:ph type="title"/>
          </p:nvPr>
        </p:nvSpPr>
        <p:spPr/>
        <p:txBody>
          <a:body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1B8ABB09-4A1D-463E-8065-109CC2B7EFAA}" type="datetimeFigureOut">
              <a:rPr lang="ar-SA" smtClean="0"/>
              <a:t>11/04/1439</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t>11/04/1439</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11/04/1439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11/04/1439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1B8ABB09-4A1D-463E-8065-109CC2B7EFAA}" type="datetimeFigureOut">
              <a:rPr lang="ar-SA" smtClean="0"/>
              <a:t>11/04/1439</a:t>
            </a:fld>
            <a:endParaRPr lang="ar-S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ar-S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473795" y="5052545"/>
            <a:ext cx="5637010" cy="1328783"/>
          </a:xfrm>
        </p:spPr>
        <p:txBody>
          <a:bodyPr>
            <a:normAutofit lnSpcReduction="10000"/>
          </a:bodyPr>
          <a:lstStyle/>
          <a:p>
            <a:pPr algn="ctr" rtl="1"/>
            <a:r>
              <a:rPr lang="ar-SA" dirty="0" smtClean="0"/>
              <a:t>المحاضرة الاولى </a:t>
            </a:r>
          </a:p>
          <a:p>
            <a:pPr algn="ctr" rtl="1"/>
            <a:r>
              <a:rPr lang="ar-SA" dirty="0" smtClean="0"/>
              <a:t>م. زمن فاضل جبر</a:t>
            </a:r>
          </a:p>
          <a:p>
            <a:pPr algn="ctr" rtl="1"/>
            <a:r>
              <a:rPr lang="ar-SA" dirty="0" smtClean="0"/>
              <a:t>قسم علوم الحياة</a:t>
            </a:r>
            <a:endParaRPr lang="en-US" dirty="0" smtClean="0"/>
          </a:p>
          <a:p>
            <a:pPr algn="ctr" rtl="1"/>
            <a:endParaRPr lang="en-US" dirty="0"/>
          </a:p>
        </p:txBody>
      </p:sp>
      <p:sp>
        <p:nvSpPr>
          <p:cNvPr id="2" name="عنوان 1"/>
          <p:cNvSpPr>
            <a:spLocks noGrp="1"/>
          </p:cNvSpPr>
          <p:nvPr>
            <p:ph type="ctrTitle"/>
          </p:nvPr>
        </p:nvSpPr>
        <p:spPr>
          <a:xfrm>
            <a:off x="827584" y="980728"/>
            <a:ext cx="8208912" cy="3024336"/>
          </a:xfrm>
        </p:spPr>
        <p:txBody>
          <a:bodyPr/>
          <a:lstStyle/>
          <a:p>
            <a:pPr algn="ctr" rtl="1"/>
            <a:r>
              <a:rPr lang="ar-SA" dirty="0">
                <a:effectLst/>
                <a:latin typeface="Times New Roman"/>
                <a:ea typeface="Times New Roman"/>
                <a:cs typeface="PT Bold Heading"/>
              </a:rPr>
              <a:t>الأنظمة </a:t>
            </a:r>
            <a:r>
              <a:rPr lang="ar-SA" dirty="0" smtClean="0">
                <a:effectLst/>
                <a:latin typeface="Times New Roman"/>
                <a:ea typeface="Times New Roman"/>
                <a:cs typeface="PT Bold Heading"/>
              </a:rPr>
              <a:t>العددية</a:t>
            </a:r>
            <a:r>
              <a:rPr lang="en-US" dirty="0" smtClean="0">
                <a:effectLst/>
                <a:latin typeface="Times New Roman"/>
                <a:ea typeface="Times New Roman"/>
                <a:cs typeface="PT Bold Heading"/>
              </a:rPr>
              <a:t/>
            </a:r>
            <a:br>
              <a:rPr lang="en-US" dirty="0" smtClean="0">
                <a:effectLst/>
                <a:latin typeface="Times New Roman"/>
                <a:ea typeface="Times New Roman"/>
                <a:cs typeface="PT Bold Heading"/>
              </a:rPr>
            </a:br>
            <a:r>
              <a:rPr lang="en-US" dirty="0" smtClean="0">
                <a:effectLst/>
                <a:latin typeface="Times New Roman"/>
                <a:ea typeface="Times New Roman"/>
                <a:cs typeface="PT Bold Heading"/>
              </a:rPr>
              <a:t>(</a:t>
            </a:r>
            <a:r>
              <a:rPr lang="en-US" dirty="0">
                <a:effectLst/>
                <a:latin typeface="Times New Roman"/>
                <a:ea typeface="Times New Roman"/>
                <a:cs typeface="PT Bold Heading"/>
              </a:rPr>
              <a:t>Numerical Systems) </a:t>
            </a:r>
            <a:endParaRPr lang="en-US" dirty="0"/>
          </a:p>
        </p:txBody>
      </p:sp>
    </p:spTree>
    <p:extLst>
      <p:ext uri="{BB962C8B-B14F-4D97-AF65-F5344CB8AC3E}">
        <p14:creationId xmlns:p14="http://schemas.microsoft.com/office/powerpoint/2010/main" val="1355371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568" y="188640"/>
            <a:ext cx="8712968" cy="1143000"/>
          </a:xfrm>
        </p:spPr>
        <p:txBody>
          <a:bodyPr/>
          <a:lstStyle/>
          <a:p>
            <a:pPr marL="228600" lvl="0" indent="-182880" rtl="1">
              <a:spcBef>
                <a:spcPct val="20000"/>
              </a:spcBef>
              <a:spcAft>
                <a:spcPts val="300"/>
              </a:spcAft>
            </a:pPr>
            <a:endParaRPr lang="en-US" sz="2400" dirty="0"/>
          </a:p>
        </p:txBody>
      </p:sp>
      <p:sp>
        <p:nvSpPr>
          <p:cNvPr id="3" name="عنصر نائب للمحتوى 2"/>
          <p:cNvSpPr>
            <a:spLocks noGrp="1"/>
          </p:cNvSpPr>
          <p:nvPr>
            <p:ph sz="quarter" idx="13"/>
          </p:nvPr>
        </p:nvSpPr>
        <p:spPr>
          <a:xfrm>
            <a:off x="395536" y="1268760"/>
            <a:ext cx="8424936" cy="5289768"/>
          </a:xfrm>
        </p:spPr>
        <p:txBody>
          <a:bodyPr>
            <a:normAutofit/>
          </a:bodyPr>
          <a:lstStyle/>
          <a:p>
            <a:pPr algn="r" rtl="1"/>
            <a:endParaRPr lang="en-US" dirty="0"/>
          </a:p>
        </p:txBody>
      </p:sp>
    </p:spTree>
    <p:extLst>
      <p:ext uri="{BB962C8B-B14F-4D97-AF65-F5344CB8AC3E}">
        <p14:creationId xmlns:p14="http://schemas.microsoft.com/office/powerpoint/2010/main" val="9127277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188640"/>
            <a:ext cx="6512511" cy="1143000"/>
          </a:xfrm>
        </p:spPr>
        <p:txBody>
          <a:bodyPr/>
          <a:lstStyle/>
          <a:p>
            <a:pPr algn="ctr" rtl="1"/>
            <a:r>
              <a:rPr lang="ar-SA" sz="3200" u="sng" dirty="0">
                <a:effectLst/>
                <a:latin typeface="Times New Roman"/>
                <a:ea typeface="Times New Roman"/>
                <a:cs typeface="PT Bold Heading"/>
              </a:rPr>
              <a:t>الأنظمة العددية</a:t>
            </a:r>
            <a:r>
              <a:rPr lang="en-US" sz="3200" u="sng" dirty="0">
                <a:effectLst/>
                <a:latin typeface="Times New Roman"/>
                <a:ea typeface="Times New Roman"/>
                <a:cs typeface="PT Bold Heading"/>
              </a:rPr>
              <a:t>(Numerical Systems) </a:t>
            </a:r>
            <a:endParaRPr lang="en-US" sz="3200" dirty="0"/>
          </a:p>
        </p:txBody>
      </p:sp>
      <p:sp>
        <p:nvSpPr>
          <p:cNvPr id="3" name="عنصر نائب للمحتوى 2"/>
          <p:cNvSpPr>
            <a:spLocks noGrp="1"/>
          </p:cNvSpPr>
          <p:nvPr>
            <p:ph sz="quarter" idx="13"/>
          </p:nvPr>
        </p:nvSpPr>
        <p:spPr>
          <a:xfrm>
            <a:off x="395536" y="1268760"/>
            <a:ext cx="8424936" cy="5289768"/>
          </a:xfrm>
        </p:spPr>
        <p:txBody>
          <a:bodyPr>
            <a:normAutofit lnSpcReduction="10000"/>
          </a:bodyPr>
          <a:lstStyle/>
          <a:p>
            <a:pPr marL="439420" indent="-226695" algn="just" rtl="1">
              <a:lnSpc>
                <a:spcPct val="150000"/>
              </a:lnSpc>
              <a:spcAft>
                <a:spcPts val="0"/>
              </a:spcAft>
            </a:pPr>
            <a:r>
              <a:rPr lang="ar-SA" sz="2800" b="1" u="sng" dirty="0">
                <a:latin typeface="Times New Roman"/>
                <a:ea typeface="Times New Roman"/>
                <a:cs typeface="PT Bold Heading"/>
              </a:rPr>
              <a:t>مقدمة</a:t>
            </a:r>
            <a:r>
              <a:rPr lang="ar-SA" sz="2800" b="1" dirty="0">
                <a:latin typeface="Times New Roman"/>
                <a:ea typeface="Times New Roman"/>
                <a:cs typeface="PT Bold Heading"/>
              </a:rPr>
              <a:t> :</a:t>
            </a:r>
            <a:endParaRPr lang="en-US" sz="2400" dirty="0">
              <a:latin typeface="Times New Roman"/>
              <a:ea typeface="Times New Roman"/>
              <a:cs typeface="Simplified Arabic"/>
            </a:endParaRPr>
          </a:p>
          <a:p>
            <a:pPr algn="r" rtl="1"/>
            <a:r>
              <a:rPr lang="ar-SA" sz="2400" dirty="0">
                <a:latin typeface="Times New Roman"/>
                <a:ea typeface="Times New Roman"/>
                <a:cs typeface="Simplified Arabic"/>
              </a:rPr>
              <a:t>      يعد </a:t>
            </a:r>
            <a:r>
              <a:rPr lang="ar-SA" sz="2400" dirty="0" err="1">
                <a:latin typeface="Times New Roman"/>
                <a:ea typeface="Times New Roman"/>
                <a:cs typeface="Simplified Arabic"/>
              </a:rPr>
              <a:t>إستخدام</a:t>
            </a:r>
            <a:r>
              <a:rPr lang="ar-SA" sz="2400" dirty="0">
                <a:latin typeface="Times New Roman"/>
                <a:ea typeface="Times New Roman"/>
                <a:cs typeface="Simplified Arabic"/>
              </a:rPr>
              <a:t> الأرقام كوسيلة للعد والحساب من الإنجازات الهامة التي حققها الإنسان عبر التاريخ والتي ساهمت في تسهيل كافة العمليات الحسابية وتسريعها. فقد </a:t>
            </a:r>
            <a:r>
              <a:rPr lang="ar-SA" sz="2400" dirty="0" err="1">
                <a:latin typeface="Times New Roman"/>
                <a:ea typeface="Times New Roman"/>
                <a:cs typeface="Simplified Arabic"/>
              </a:rPr>
              <a:t>إستخدام</a:t>
            </a:r>
            <a:r>
              <a:rPr lang="ar-SA" sz="2400" dirty="0">
                <a:latin typeface="Times New Roman"/>
                <a:ea typeface="Times New Roman"/>
                <a:cs typeface="Simplified Arabic"/>
              </a:rPr>
              <a:t> الإنسان منذ القدم الكثير من الأدوات لتمثيل عمليات العد والحساب ومنها استخدامه لأصابع يده العشرة والتي كانت الأساس للنظام العددي والذي لا يزال </a:t>
            </a:r>
            <a:r>
              <a:rPr lang="ar-SA" sz="2400" dirty="0" smtClean="0">
                <a:latin typeface="Times New Roman"/>
                <a:ea typeface="Times New Roman"/>
                <a:cs typeface="Simplified Arabic"/>
              </a:rPr>
              <a:t>معمول </a:t>
            </a:r>
            <a:r>
              <a:rPr lang="ar-SA" sz="2400" dirty="0">
                <a:latin typeface="Times New Roman"/>
                <a:ea typeface="Times New Roman"/>
                <a:cs typeface="Simplified Arabic"/>
              </a:rPr>
              <a:t>به حتى يومنا هذا والمسمى </a:t>
            </a:r>
            <a:r>
              <a:rPr lang="ar-SA" sz="2400" b="1" dirty="0">
                <a:latin typeface="Times New Roman"/>
                <a:ea typeface="Times New Roman"/>
                <a:cs typeface="Simplified Arabic"/>
              </a:rPr>
              <a:t>بالنظام العشري</a:t>
            </a:r>
            <a:r>
              <a:rPr lang="ar-SA" sz="2400" dirty="0">
                <a:latin typeface="Times New Roman"/>
                <a:ea typeface="Times New Roman"/>
                <a:cs typeface="Simplified Arabic"/>
              </a:rPr>
              <a:t> </a:t>
            </a:r>
            <a:r>
              <a:rPr lang="en-US" sz="2400" dirty="0">
                <a:latin typeface="Times New Roman"/>
                <a:ea typeface="Times New Roman"/>
                <a:cs typeface="Simplified Arabic"/>
              </a:rPr>
              <a:t>(Decimal System)</a:t>
            </a:r>
            <a:r>
              <a:rPr lang="ar-SA" sz="2400" dirty="0" smtClean="0">
                <a:latin typeface="Times New Roman"/>
                <a:ea typeface="Times New Roman"/>
                <a:cs typeface="Simplified Arabic"/>
              </a:rPr>
              <a:t>.</a:t>
            </a:r>
          </a:p>
          <a:p>
            <a:pPr algn="r" rtl="1"/>
            <a:endParaRPr lang="ar-SA" sz="2400" dirty="0">
              <a:latin typeface="Times New Roman"/>
              <a:cs typeface="Simplified Arabic"/>
            </a:endParaRPr>
          </a:p>
          <a:p>
            <a:pPr algn="r" rtl="1"/>
            <a:r>
              <a:rPr lang="ar-SA" dirty="0"/>
              <a:t> في المراحل الدراسية السابقة وعند دراستك للنظام العشري لابد أنك لاحظت أن القيمة الحقيقية للرقم تعتمد على قيمته المكانية في العدد , وهذا يعني أن الرقم يمكن أن يأخذ أكثر من قيمة والذي يحدد ذلك مكانه داخل العدد ( والذي يسمى بالمرتبة), تزداد قيمة العدد إذا حركتهُ باتجاه اليسار وتقل قيمته إذا حركيه باتجاه اليمين. فمثلاً العدد (937 ) نجد أن القيمة الحقيقية للرقم  7  هي سبعة فقط أما قيمة الرقم 3 فهي (30) وقيمة الرقم 9 هي (900).</a:t>
            </a:r>
            <a:endParaRPr lang="en-US" dirty="0"/>
          </a:p>
        </p:txBody>
      </p:sp>
    </p:spTree>
    <p:extLst>
      <p:ext uri="{BB962C8B-B14F-4D97-AF65-F5344CB8AC3E}">
        <p14:creationId xmlns:p14="http://schemas.microsoft.com/office/powerpoint/2010/main" val="27211660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188640"/>
            <a:ext cx="6512511" cy="1143000"/>
          </a:xfrm>
        </p:spPr>
        <p:txBody>
          <a:bodyPr/>
          <a:lstStyle/>
          <a:p>
            <a:pPr algn="ctr" rtl="1"/>
            <a:endParaRPr lang="en-US" sz="3200" dirty="0"/>
          </a:p>
        </p:txBody>
      </p:sp>
      <p:sp>
        <p:nvSpPr>
          <p:cNvPr id="3" name="عنصر نائب للمحتوى 2"/>
          <p:cNvSpPr>
            <a:spLocks noGrp="1"/>
          </p:cNvSpPr>
          <p:nvPr>
            <p:ph sz="quarter" idx="13"/>
          </p:nvPr>
        </p:nvSpPr>
        <p:spPr>
          <a:xfrm>
            <a:off x="395536" y="1268760"/>
            <a:ext cx="8424936" cy="5289768"/>
          </a:xfrm>
        </p:spPr>
        <p:txBody>
          <a:bodyPr>
            <a:normAutofit/>
          </a:bodyPr>
          <a:lstStyle/>
          <a:p>
            <a:pPr marL="439420" indent="-226695" algn="just" rtl="1">
              <a:lnSpc>
                <a:spcPct val="150000"/>
              </a:lnSpc>
              <a:spcAft>
                <a:spcPts val="0"/>
              </a:spcAft>
            </a:pPr>
            <a:r>
              <a:rPr lang="ar-SA" dirty="0"/>
              <a:t> وهنالك أنظمة عددية أخرى غير النظام العشري , وأكثرها شيوعاً هي </a:t>
            </a:r>
            <a:r>
              <a:rPr lang="ar-SA" b="1" dirty="0"/>
              <a:t>النظام الثنائي, النظام الثماني, النظام السادس عشري</a:t>
            </a:r>
            <a:r>
              <a:rPr lang="ar-SA" dirty="0"/>
              <a:t>. وتكون هذه الأنظمة مفيدة في الأنظمة الرقمية مثل الحاسبات الالكترونية , المعالجات الدقيقة , وغيرها من الأنظمة الرقمية. ولهذا السبب فانه من الضروري </a:t>
            </a:r>
            <a:r>
              <a:rPr lang="ar-SA" dirty="0" err="1"/>
              <a:t>الإطلاع</a:t>
            </a:r>
            <a:r>
              <a:rPr lang="ar-SA" dirty="0"/>
              <a:t> على كل من هذه الأنظمة العددية لغرض استخدامها في دراستنا للأنظمة الرقمية. </a:t>
            </a:r>
            <a:endParaRPr lang="en-US" dirty="0"/>
          </a:p>
        </p:txBody>
      </p:sp>
    </p:spTree>
    <p:extLst>
      <p:ext uri="{BB962C8B-B14F-4D97-AF65-F5344CB8AC3E}">
        <p14:creationId xmlns:p14="http://schemas.microsoft.com/office/powerpoint/2010/main" val="25031464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188640"/>
            <a:ext cx="6512511" cy="1143000"/>
          </a:xfrm>
        </p:spPr>
        <p:txBody>
          <a:bodyPr/>
          <a:lstStyle/>
          <a:p>
            <a:pPr marL="439420" indent="-226695" algn="just" rtl="1">
              <a:lnSpc>
                <a:spcPct val="150000"/>
              </a:lnSpc>
              <a:spcAft>
                <a:spcPts val="0"/>
              </a:spcAft>
            </a:pPr>
            <a:r>
              <a:rPr lang="ar-SA" sz="3200" dirty="0">
                <a:effectLst/>
                <a:latin typeface="Times New Roman"/>
                <a:ea typeface="Times New Roman"/>
                <a:cs typeface="PT Bold Heading"/>
              </a:rPr>
              <a:t>2.1 </a:t>
            </a:r>
            <a:r>
              <a:rPr lang="ar-SA" sz="2800" u="sng" dirty="0">
                <a:effectLst/>
                <a:latin typeface="Times New Roman"/>
                <a:ea typeface="Times New Roman"/>
                <a:cs typeface="PT Bold Heading"/>
              </a:rPr>
              <a:t>النظام</a:t>
            </a:r>
            <a:r>
              <a:rPr lang="ar-SA" sz="3200" u="sng" dirty="0">
                <a:effectLst/>
                <a:latin typeface="Times New Roman"/>
                <a:ea typeface="Times New Roman"/>
                <a:cs typeface="PT Bold Heading"/>
              </a:rPr>
              <a:t> العشري :</a:t>
            </a:r>
            <a:r>
              <a:rPr lang="en-US" sz="3200" u="sng" dirty="0">
                <a:effectLst/>
                <a:latin typeface="Times New Roman"/>
                <a:ea typeface="Times New Roman"/>
                <a:cs typeface="PT Bold Heading"/>
              </a:rPr>
              <a:t> Decimal System </a:t>
            </a:r>
            <a:r>
              <a:rPr lang="en-US" sz="2800" dirty="0">
                <a:effectLst/>
                <a:latin typeface="Times New Roman"/>
                <a:ea typeface="Times New Roman"/>
                <a:cs typeface="Simplified Arabic"/>
              </a:rPr>
              <a:t/>
            </a:r>
            <a:br>
              <a:rPr lang="en-US" sz="2800" dirty="0">
                <a:effectLst/>
                <a:latin typeface="Times New Roman"/>
                <a:ea typeface="Times New Roman"/>
                <a:cs typeface="Simplified Arabic"/>
              </a:rPr>
            </a:br>
            <a:endParaRPr lang="en-US" sz="3200" dirty="0"/>
          </a:p>
        </p:txBody>
      </p:sp>
      <p:sp>
        <p:nvSpPr>
          <p:cNvPr id="3" name="عنصر نائب للمحتوى 2"/>
          <p:cNvSpPr>
            <a:spLocks noGrp="1"/>
          </p:cNvSpPr>
          <p:nvPr>
            <p:ph sz="quarter" idx="13"/>
          </p:nvPr>
        </p:nvSpPr>
        <p:spPr>
          <a:xfrm>
            <a:off x="395536" y="1268760"/>
            <a:ext cx="8424936" cy="5289768"/>
          </a:xfrm>
        </p:spPr>
        <p:txBody>
          <a:bodyPr>
            <a:normAutofit/>
          </a:bodyPr>
          <a:lstStyle/>
          <a:p>
            <a:pPr marL="439420" indent="-226695" algn="justLow" rtl="1">
              <a:lnSpc>
                <a:spcPct val="150000"/>
              </a:lnSpc>
              <a:spcAft>
                <a:spcPts val="0"/>
              </a:spcAft>
            </a:pPr>
            <a:r>
              <a:rPr lang="ar-SA" sz="2400" dirty="0">
                <a:latin typeface="Times New Roman"/>
                <a:ea typeface="Times New Roman"/>
                <a:cs typeface="Simplified Arabic"/>
              </a:rPr>
              <a:t>وهو النظام العددي المتعارف عليه والمستخدم في كافة المجالات وفي كل أنحاء العالم وجاءت تسمية النظام ب(العشري) لان عدد الرموز الداخلة في تركيبة أي عدد في هذا النظام هي عشرة رموز وهي (0 , 1 , 2 , 3 , 4 , 5 , 6 , 7 , 8 , 9 ) وفي حالة استخدام أكثر من رمز فان القيمة العددية تعتمد على موقع الرمز ضمن سلسلة الرموز , إن عدد الرموز الداخلة في تركيب النظام العددي تسمى بأساس النظام , لذلك فان أساس النظام العشري هو العدد (10) وسمي بأساس العدد لان كل عدد مكتوب بهذا النظام يعتمد بالأساس على هذا العدد .</a:t>
            </a:r>
            <a:endParaRPr lang="en-US" sz="2400" dirty="0">
              <a:latin typeface="Times New Roman"/>
              <a:ea typeface="Times New Roman"/>
              <a:cs typeface="Simplified Arabic"/>
            </a:endParaRPr>
          </a:p>
          <a:p>
            <a:pPr marL="439420" indent="-226695" algn="just" rtl="1">
              <a:lnSpc>
                <a:spcPct val="150000"/>
              </a:lnSpc>
              <a:spcAft>
                <a:spcPts val="0"/>
              </a:spcAft>
            </a:pPr>
            <a:endParaRPr lang="en-US" dirty="0"/>
          </a:p>
        </p:txBody>
      </p:sp>
    </p:spTree>
    <p:extLst>
      <p:ext uri="{BB962C8B-B14F-4D97-AF65-F5344CB8AC3E}">
        <p14:creationId xmlns:p14="http://schemas.microsoft.com/office/powerpoint/2010/main" val="15145536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568" y="188640"/>
            <a:ext cx="8712968" cy="1143000"/>
          </a:xfrm>
        </p:spPr>
        <p:txBody>
          <a:bodyPr/>
          <a:lstStyle/>
          <a:p>
            <a:pPr marL="439420" indent="-226695" algn="just" rtl="1">
              <a:lnSpc>
                <a:spcPct val="150000"/>
              </a:lnSpc>
              <a:spcAft>
                <a:spcPts val="0"/>
              </a:spcAft>
            </a:pPr>
            <a:r>
              <a:rPr lang="ar-SA" sz="2800" u="sng" dirty="0">
                <a:effectLst/>
                <a:latin typeface="Times New Roman"/>
                <a:ea typeface="Times New Roman"/>
                <a:cs typeface="Monotype Koufi"/>
              </a:rPr>
              <a:t>مثال :</a:t>
            </a:r>
            <a:r>
              <a:rPr lang="ar-SA" sz="2400" u="sng" dirty="0">
                <a:effectLst/>
                <a:latin typeface="Times New Roman"/>
                <a:ea typeface="Times New Roman"/>
                <a:cs typeface="Bold Italic Art"/>
              </a:rPr>
              <a:t> </a:t>
            </a:r>
            <a:r>
              <a:rPr lang="ar-SA" sz="2400" dirty="0">
                <a:effectLst/>
                <a:latin typeface="Times New Roman"/>
                <a:ea typeface="Times New Roman"/>
                <a:cs typeface="Simplified Arabic"/>
              </a:rPr>
              <a:t>العدد العشري 7654.23 يمكن تحليله إلى المراتب التالية </a:t>
            </a:r>
            <a:r>
              <a:rPr lang="en-US" sz="2400" dirty="0">
                <a:effectLst/>
                <a:latin typeface="Times New Roman"/>
                <a:ea typeface="Times New Roman"/>
                <a:cs typeface="Simplified Arabic"/>
              </a:rPr>
              <a:t/>
            </a:r>
            <a:br>
              <a:rPr lang="en-US" sz="2400" dirty="0">
                <a:effectLst/>
                <a:latin typeface="Times New Roman"/>
                <a:ea typeface="Times New Roman"/>
                <a:cs typeface="Simplified Arabic"/>
              </a:rPr>
            </a:br>
            <a:endParaRPr lang="en-US" sz="2400" dirty="0"/>
          </a:p>
        </p:txBody>
      </p:sp>
      <p:sp>
        <p:nvSpPr>
          <p:cNvPr id="3" name="عنصر نائب للمحتوى 2"/>
          <p:cNvSpPr>
            <a:spLocks noGrp="1"/>
          </p:cNvSpPr>
          <p:nvPr>
            <p:ph sz="quarter" idx="13"/>
          </p:nvPr>
        </p:nvSpPr>
        <p:spPr>
          <a:xfrm>
            <a:off x="395536" y="1268760"/>
            <a:ext cx="8424936" cy="5289768"/>
          </a:xfrm>
        </p:spPr>
        <p:txBody>
          <a:bodyPr>
            <a:normAutofit/>
          </a:bodyPr>
          <a:lstStyle/>
          <a:p>
            <a:pPr marL="439420" indent="-226695" algn="just" rtl="1">
              <a:lnSpc>
                <a:spcPct val="150000"/>
              </a:lnSpc>
              <a:spcAft>
                <a:spcPts val="0"/>
              </a:spcAft>
            </a:pP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132856"/>
            <a:ext cx="7883442" cy="4032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865292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568" y="188640"/>
            <a:ext cx="8712968" cy="1143000"/>
          </a:xfrm>
        </p:spPr>
        <p:txBody>
          <a:bodyPr/>
          <a:lstStyle/>
          <a:p>
            <a:pPr marL="439420" indent="-226695" algn="just" rtl="1">
              <a:lnSpc>
                <a:spcPct val="150000"/>
              </a:lnSpc>
              <a:spcAft>
                <a:spcPts val="0"/>
              </a:spcAft>
            </a:pPr>
            <a:r>
              <a:rPr lang="ar-SA" sz="2400" dirty="0">
                <a:effectLst/>
                <a:latin typeface="Times New Roman"/>
                <a:ea typeface="Times New Roman"/>
                <a:cs typeface="PT Bold Heading"/>
              </a:rPr>
              <a:t> 3.1  </a:t>
            </a:r>
            <a:r>
              <a:rPr lang="ar-SA" sz="2400" u="sng" dirty="0">
                <a:effectLst/>
                <a:latin typeface="Times New Roman"/>
                <a:ea typeface="Times New Roman"/>
                <a:cs typeface="PT Bold Heading"/>
              </a:rPr>
              <a:t>النظام الثنائي</a:t>
            </a:r>
            <a:r>
              <a:rPr lang="ar-SA" sz="2400" dirty="0">
                <a:effectLst/>
                <a:latin typeface="Times New Roman"/>
                <a:ea typeface="Times New Roman"/>
                <a:cs typeface="PT Bold Heading"/>
              </a:rPr>
              <a:t>:</a:t>
            </a:r>
            <a:r>
              <a:rPr lang="en-US" sz="2400" dirty="0">
                <a:effectLst/>
                <a:latin typeface="Times New Roman"/>
                <a:ea typeface="Times New Roman"/>
                <a:cs typeface="PT Bold Heading"/>
              </a:rPr>
              <a:t> Binary System </a:t>
            </a:r>
            <a:endParaRPr lang="en-US" sz="2400" dirty="0"/>
          </a:p>
        </p:txBody>
      </p:sp>
      <p:sp>
        <p:nvSpPr>
          <p:cNvPr id="3" name="عنصر نائب للمحتوى 2"/>
          <p:cNvSpPr>
            <a:spLocks noGrp="1"/>
          </p:cNvSpPr>
          <p:nvPr>
            <p:ph sz="quarter" idx="13"/>
          </p:nvPr>
        </p:nvSpPr>
        <p:spPr>
          <a:xfrm>
            <a:off x="395536" y="1268760"/>
            <a:ext cx="8424936" cy="5289768"/>
          </a:xfrm>
        </p:spPr>
        <p:txBody>
          <a:bodyPr>
            <a:normAutofit fontScale="92500"/>
          </a:bodyPr>
          <a:lstStyle/>
          <a:p>
            <a:pPr marL="439420" indent="-226695" algn="justLow" rtl="1">
              <a:lnSpc>
                <a:spcPct val="150000"/>
              </a:lnSpc>
              <a:spcAft>
                <a:spcPts val="0"/>
              </a:spcAft>
            </a:pPr>
            <a:r>
              <a:rPr lang="ar-SA" sz="2400" dirty="0">
                <a:latin typeface="Times New Roman"/>
                <a:ea typeface="Times New Roman"/>
                <a:cs typeface="Simplified Arabic"/>
              </a:rPr>
              <a:t> وهو نظام عددي أساسه العدد (2) مقارنة بالنظام العشري الذي أساسه العدد (10) , أي إن عدد الرموز المستخدمة في النظام هي رمزين فقط وهي ( 0 , 1 ) لتمثيل كافة الإعداد . ويعتبر النظام الثنائي أساس اللغة التي تتعامل بها الحاسبة الالكترونية والأنظمة الرقمية , مثال على أعداد بهذا النظام : </a:t>
            </a:r>
            <a:endParaRPr lang="en-US" sz="2400" dirty="0">
              <a:latin typeface="Times New Roman"/>
              <a:ea typeface="Times New Roman"/>
              <a:cs typeface="Simplified Arabic"/>
            </a:endParaRPr>
          </a:p>
          <a:p>
            <a:pPr marL="439420" indent="-226695" algn="just">
              <a:lnSpc>
                <a:spcPct val="150000"/>
              </a:lnSpc>
              <a:spcAft>
                <a:spcPts val="0"/>
              </a:spcAft>
            </a:pPr>
            <a:r>
              <a:rPr lang="en-US" sz="2400" dirty="0">
                <a:latin typeface="Times New Roman"/>
                <a:ea typeface="Times New Roman"/>
                <a:cs typeface="Simplified Arabic"/>
              </a:rPr>
              <a:t>                         1001   ,    10111.101   ,    10.1101    ,   0.1011 </a:t>
            </a:r>
          </a:p>
          <a:p>
            <a:pPr marL="439420" indent="-226695" algn="justLow" rtl="1">
              <a:lnSpc>
                <a:spcPct val="150000"/>
              </a:lnSpc>
              <a:spcAft>
                <a:spcPts val="0"/>
              </a:spcAft>
            </a:pPr>
            <a:r>
              <a:rPr lang="ar-SA" sz="2400" dirty="0">
                <a:latin typeface="Times New Roman"/>
                <a:ea typeface="Times New Roman"/>
                <a:cs typeface="Simplified Arabic"/>
              </a:rPr>
              <a:t>من خلال ملاحظتنا الأعداد أعلاه نلاحظ بان الإعداد بالنظام الثنائي ولكن توجد أعداد شبيهه بها في النظام العشري , فلتمييز العدد المكتوب بالنظام المعين , تكتب الأعداد داخل أقواس مع كتابة رمز أسفل القوس يمثل أساس النظام المكتوب به العدد . </a:t>
            </a:r>
            <a:endParaRPr lang="en-US" sz="2400" dirty="0" smtClean="0">
              <a:latin typeface="Times New Roman"/>
              <a:ea typeface="Times New Roman"/>
              <a:cs typeface="Simplified Arabic"/>
            </a:endParaRPr>
          </a:p>
          <a:p>
            <a:pPr marL="439420" indent="-226695" algn="justLow" rtl="1">
              <a:lnSpc>
                <a:spcPct val="150000"/>
              </a:lnSpc>
              <a:spcAft>
                <a:spcPts val="0"/>
              </a:spcAft>
            </a:pPr>
            <a:r>
              <a:rPr lang="ar-SA" sz="2400" dirty="0"/>
              <a:t>فمثلا : العدد 110 يكتب بالثنائي </a:t>
            </a:r>
            <a:r>
              <a:rPr lang="ar-SA" sz="2400" baseline="-25000" dirty="0"/>
              <a:t>2</a:t>
            </a:r>
            <a:r>
              <a:rPr lang="ar-SA" sz="2400" dirty="0"/>
              <a:t>(110) وبالعشري </a:t>
            </a:r>
            <a:r>
              <a:rPr lang="ar-SA" sz="2400" baseline="-25000" dirty="0"/>
              <a:t>10</a:t>
            </a:r>
            <a:r>
              <a:rPr lang="ar-SA" sz="2400" dirty="0"/>
              <a:t>(110)  </a:t>
            </a:r>
            <a:endParaRPr lang="en-US" sz="2400" dirty="0"/>
          </a:p>
          <a:p>
            <a:pPr marL="439420" indent="-226695" algn="justLow" rtl="1">
              <a:lnSpc>
                <a:spcPct val="150000"/>
              </a:lnSpc>
              <a:spcAft>
                <a:spcPts val="0"/>
              </a:spcAft>
            </a:pPr>
            <a:endParaRPr lang="en-US" sz="2400" dirty="0" smtClean="0">
              <a:latin typeface="Times New Roman"/>
              <a:ea typeface="Times New Roman"/>
              <a:cs typeface="Simplified Arabic"/>
            </a:endParaRPr>
          </a:p>
          <a:p>
            <a:pPr marL="439420" indent="-226695" algn="justLow" rtl="1">
              <a:lnSpc>
                <a:spcPct val="150000"/>
              </a:lnSpc>
              <a:spcAft>
                <a:spcPts val="0"/>
              </a:spcAft>
            </a:pPr>
            <a:endParaRPr lang="en-US" dirty="0"/>
          </a:p>
        </p:txBody>
      </p:sp>
    </p:spTree>
    <p:extLst>
      <p:ext uri="{BB962C8B-B14F-4D97-AF65-F5344CB8AC3E}">
        <p14:creationId xmlns:p14="http://schemas.microsoft.com/office/powerpoint/2010/main" val="24626092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568" y="188640"/>
            <a:ext cx="8712968" cy="1143000"/>
          </a:xfrm>
        </p:spPr>
        <p:txBody>
          <a:bodyPr/>
          <a:lstStyle/>
          <a:p>
            <a:pPr marL="439420" indent="-226695" algn="just" rtl="1">
              <a:lnSpc>
                <a:spcPct val="150000"/>
              </a:lnSpc>
              <a:spcAft>
                <a:spcPts val="0"/>
              </a:spcAft>
            </a:pPr>
            <a:endParaRPr lang="en-US" sz="2400" dirty="0"/>
          </a:p>
        </p:txBody>
      </p:sp>
      <p:sp>
        <p:nvSpPr>
          <p:cNvPr id="3" name="عنصر نائب للمحتوى 2"/>
          <p:cNvSpPr>
            <a:spLocks noGrp="1"/>
          </p:cNvSpPr>
          <p:nvPr>
            <p:ph sz="quarter" idx="13"/>
          </p:nvPr>
        </p:nvSpPr>
        <p:spPr>
          <a:xfrm>
            <a:off x="395536" y="1268760"/>
            <a:ext cx="8424936" cy="5289768"/>
          </a:xfrm>
        </p:spPr>
        <p:txBody>
          <a:bodyPr>
            <a:normAutofit lnSpcReduction="10000"/>
          </a:bodyPr>
          <a:lstStyle/>
          <a:p>
            <a:pPr marL="439420" indent="-226695" algn="ctr" rtl="1">
              <a:lnSpc>
                <a:spcPct val="150000"/>
              </a:lnSpc>
              <a:spcAft>
                <a:spcPts val="0"/>
              </a:spcAft>
            </a:pPr>
            <a:r>
              <a:rPr lang="en-US" sz="2400" dirty="0">
                <a:latin typeface="Times New Roman"/>
                <a:ea typeface="Times New Roman"/>
                <a:cs typeface="Simplified Arabic"/>
              </a:rPr>
              <a:t>(110.101)</a:t>
            </a:r>
            <a:r>
              <a:rPr lang="en-US" sz="2400" baseline="-25000" dirty="0">
                <a:latin typeface="Times New Roman"/>
                <a:ea typeface="Times New Roman"/>
                <a:cs typeface="Simplified Arabic"/>
              </a:rPr>
              <a:t>2</a:t>
            </a:r>
            <a:r>
              <a:rPr lang="en-US" sz="2400" dirty="0">
                <a:latin typeface="Times New Roman"/>
                <a:ea typeface="Times New Roman"/>
                <a:cs typeface="Simplified Arabic"/>
              </a:rPr>
              <a:t> =  0×2</a:t>
            </a:r>
            <a:r>
              <a:rPr lang="en-US" sz="2400" baseline="30000" dirty="0">
                <a:latin typeface="Times New Roman"/>
                <a:ea typeface="Times New Roman"/>
                <a:cs typeface="Simplified Arabic"/>
              </a:rPr>
              <a:t>0</a:t>
            </a:r>
            <a:r>
              <a:rPr lang="en-US" sz="2400" dirty="0">
                <a:latin typeface="Times New Roman"/>
                <a:ea typeface="Times New Roman"/>
                <a:cs typeface="Simplified Arabic"/>
              </a:rPr>
              <a:t>  +   1×2</a:t>
            </a:r>
            <a:r>
              <a:rPr lang="en-US" sz="2400" baseline="30000" dirty="0">
                <a:latin typeface="Times New Roman"/>
                <a:ea typeface="Times New Roman"/>
                <a:cs typeface="Simplified Arabic"/>
              </a:rPr>
              <a:t>1</a:t>
            </a:r>
            <a:r>
              <a:rPr lang="en-US" sz="2400" dirty="0">
                <a:latin typeface="Times New Roman"/>
                <a:ea typeface="Times New Roman"/>
                <a:cs typeface="Simplified Arabic"/>
              </a:rPr>
              <a:t>  +   1×2</a:t>
            </a:r>
            <a:r>
              <a:rPr lang="en-US" sz="2400" baseline="30000" dirty="0">
                <a:latin typeface="Times New Roman"/>
                <a:ea typeface="Times New Roman"/>
                <a:cs typeface="Simplified Arabic"/>
              </a:rPr>
              <a:t>2</a:t>
            </a:r>
            <a:r>
              <a:rPr lang="en-US" sz="2400" dirty="0">
                <a:latin typeface="Times New Roman"/>
                <a:ea typeface="Times New Roman"/>
                <a:cs typeface="Simplified Arabic"/>
              </a:rPr>
              <a:t>  +   1×2</a:t>
            </a:r>
            <a:r>
              <a:rPr lang="en-US" sz="2400" baseline="30000" dirty="0">
                <a:latin typeface="Times New Roman"/>
                <a:ea typeface="Times New Roman"/>
                <a:cs typeface="Simplified Arabic"/>
              </a:rPr>
              <a:t>-1</a:t>
            </a:r>
            <a:r>
              <a:rPr lang="en-US" sz="2400" dirty="0">
                <a:latin typeface="Times New Roman"/>
                <a:ea typeface="Times New Roman"/>
                <a:cs typeface="Simplified Arabic"/>
              </a:rPr>
              <a:t>  +   0×2</a:t>
            </a:r>
            <a:r>
              <a:rPr lang="en-US" sz="2400" baseline="30000" dirty="0">
                <a:latin typeface="Times New Roman"/>
                <a:ea typeface="Times New Roman"/>
                <a:cs typeface="Simplified Arabic"/>
              </a:rPr>
              <a:t>-2</a:t>
            </a:r>
            <a:r>
              <a:rPr lang="en-US" sz="2400" dirty="0">
                <a:latin typeface="Times New Roman"/>
                <a:ea typeface="Times New Roman"/>
                <a:cs typeface="Simplified Arabic"/>
              </a:rPr>
              <a:t>  +  1×2</a:t>
            </a:r>
            <a:r>
              <a:rPr lang="en-US" sz="2400" baseline="30000" dirty="0">
                <a:latin typeface="Times New Roman"/>
                <a:ea typeface="Times New Roman"/>
                <a:cs typeface="Simplified Arabic"/>
              </a:rPr>
              <a:t>-3</a:t>
            </a:r>
            <a:endParaRPr lang="en-US" sz="2400" dirty="0">
              <a:latin typeface="Times New Roman"/>
              <a:ea typeface="Times New Roman"/>
              <a:cs typeface="Simplified Arabic"/>
            </a:endParaRPr>
          </a:p>
          <a:p>
            <a:pPr marL="439420" indent="-226695" algn="ctr" rtl="1">
              <a:lnSpc>
                <a:spcPct val="150000"/>
              </a:lnSpc>
              <a:spcAft>
                <a:spcPts val="0"/>
              </a:spcAft>
            </a:pPr>
            <a:r>
              <a:rPr lang="en-US" sz="2800" b="1" dirty="0">
                <a:latin typeface="Times New Roman"/>
                <a:ea typeface="Times New Roman"/>
                <a:cs typeface="PT Bold Heading"/>
              </a:rPr>
              <a:t> </a:t>
            </a:r>
            <a:endParaRPr lang="en-US" sz="2400" dirty="0">
              <a:latin typeface="Times New Roman"/>
              <a:ea typeface="Times New Roman"/>
              <a:cs typeface="Simplified Arabic"/>
            </a:endParaRPr>
          </a:p>
          <a:p>
            <a:pPr marL="439420" indent="-226695" algn="just" rtl="1">
              <a:lnSpc>
                <a:spcPct val="150000"/>
              </a:lnSpc>
              <a:spcAft>
                <a:spcPts val="0"/>
              </a:spcAft>
            </a:pPr>
            <a:r>
              <a:rPr lang="ar-SA" sz="2800" b="1" dirty="0">
                <a:latin typeface="Times New Roman"/>
                <a:ea typeface="Times New Roman"/>
                <a:cs typeface="PT Bold Heading"/>
              </a:rPr>
              <a:t>4.1  </a:t>
            </a:r>
            <a:r>
              <a:rPr lang="ar-SA" sz="2800" b="1" u="sng" dirty="0">
                <a:latin typeface="Times New Roman"/>
                <a:ea typeface="Times New Roman"/>
                <a:cs typeface="PT Bold Heading"/>
              </a:rPr>
              <a:t>النظام الثماني :</a:t>
            </a:r>
            <a:r>
              <a:rPr lang="en-US" sz="2800" b="1" dirty="0">
                <a:latin typeface="Times New Roman"/>
                <a:ea typeface="Times New Roman"/>
                <a:cs typeface="PT Bold Heading"/>
              </a:rPr>
              <a:t>Octal System  </a:t>
            </a:r>
            <a:r>
              <a:rPr lang="ar-SA" sz="2800" b="1" dirty="0">
                <a:latin typeface="Times New Roman"/>
                <a:ea typeface="Times New Roman"/>
                <a:cs typeface="PT Bold Heading"/>
              </a:rPr>
              <a:t>  </a:t>
            </a:r>
            <a:endParaRPr lang="en-US" sz="2400" dirty="0">
              <a:latin typeface="Times New Roman"/>
              <a:ea typeface="Times New Roman"/>
              <a:cs typeface="Simplified Arabic"/>
            </a:endParaRPr>
          </a:p>
          <a:p>
            <a:pPr marL="439420" indent="-226695" algn="justLow" rtl="1">
              <a:lnSpc>
                <a:spcPct val="150000"/>
              </a:lnSpc>
              <a:spcAft>
                <a:spcPts val="0"/>
              </a:spcAft>
            </a:pPr>
            <a:r>
              <a:rPr lang="ar-SA" sz="2800" b="1" dirty="0">
                <a:latin typeface="Times New Roman"/>
                <a:ea typeface="Times New Roman"/>
                <a:cs typeface="PT Bold Heading"/>
              </a:rPr>
              <a:t>      </a:t>
            </a:r>
            <a:r>
              <a:rPr lang="ar-SA" sz="2400" dirty="0">
                <a:latin typeface="Times New Roman"/>
                <a:ea typeface="Times New Roman"/>
                <a:cs typeface="Simplified Arabic"/>
              </a:rPr>
              <a:t>وهو من الأنظمة المستخدمة في الحاسبات الالكترونية أساسه العدد (8) , الرموز المستخدمة في هذا النظام هي  (0 , 1 , 2 , 3 , 4 , 5 , 6 , 7 ) مثال على إعداد النظام الثماني </a:t>
            </a:r>
            <a:endParaRPr lang="en-US" sz="2400" dirty="0">
              <a:latin typeface="Times New Roman"/>
              <a:ea typeface="Times New Roman"/>
              <a:cs typeface="Simplified Arabic"/>
            </a:endParaRPr>
          </a:p>
          <a:p>
            <a:pPr marL="439420" indent="-226695" algn="just" rtl="1">
              <a:lnSpc>
                <a:spcPct val="150000"/>
              </a:lnSpc>
              <a:spcAft>
                <a:spcPts val="0"/>
              </a:spcAft>
            </a:pPr>
            <a:r>
              <a:rPr lang="en-US" sz="2400" dirty="0">
                <a:latin typeface="Times New Roman"/>
                <a:ea typeface="Times New Roman"/>
                <a:cs typeface="Simplified Arabic"/>
              </a:rPr>
              <a:t>(110.013)</a:t>
            </a:r>
            <a:r>
              <a:rPr lang="en-US" sz="2400" baseline="-25000" dirty="0">
                <a:latin typeface="Times New Roman"/>
                <a:ea typeface="Times New Roman"/>
                <a:cs typeface="Simplified Arabic"/>
              </a:rPr>
              <a:t>8       </a:t>
            </a:r>
            <a:r>
              <a:rPr lang="en-US" sz="2400" dirty="0">
                <a:latin typeface="Times New Roman"/>
                <a:ea typeface="Times New Roman"/>
                <a:cs typeface="Simplified Arabic"/>
              </a:rPr>
              <a:t>,    (203.62)</a:t>
            </a:r>
            <a:r>
              <a:rPr lang="en-US" sz="2400" baseline="-25000" dirty="0">
                <a:latin typeface="Times New Roman"/>
                <a:ea typeface="Times New Roman"/>
                <a:cs typeface="Simplified Arabic"/>
              </a:rPr>
              <a:t>8 </a:t>
            </a:r>
            <a:r>
              <a:rPr lang="en-US" sz="2400" dirty="0">
                <a:latin typeface="Times New Roman"/>
                <a:ea typeface="Times New Roman"/>
                <a:cs typeface="Simplified Arabic"/>
              </a:rPr>
              <a:t>   ,     (721.5)</a:t>
            </a:r>
            <a:r>
              <a:rPr lang="en-US" sz="2400" baseline="-25000" dirty="0">
                <a:latin typeface="Times New Roman"/>
                <a:ea typeface="Times New Roman"/>
                <a:cs typeface="Simplified Arabic"/>
              </a:rPr>
              <a:t>8</a:t>
            </a:r>
            <a:r>
              <a:rPr lang="en-US" sz="2400" dirty="0">
                <a:latin typeface="Times New Roman"/>
                <a:ea typeface="Times New Roman"/>
                <a:cs typeface="Simplified Arabic"/>
              </a:rPr>
              <a:t>   ,    (0.513)</a:t>
            </a:r>
            <a:r>
              <a:rPr lang="en-US" sz="2400" baseline="-25000" dirty="0">
                <a:latin typeface="Times New Roman"/>
                <a:ea typeface="Times New Roman"/>
                <a:cs typeface="Simplified Arabic"/>
              </a:rPr>
              <a:t>8</a:t>
            </a:r>
            <a:r>
              <a:rPr lang="en-US" sz="2400" dirty="0">
                <a:latin typeface="Times New Roman"/>
                <a:ea typeface="Times New Roman"/>
                <a:cs typeface="Simplified Arabic"/>
              </a:rPr>
              <a:t>                      </a:t>
            </a:r>
            <a:r>
              <a:rPr lang="ar-SA" sz="2400" dirty="0">
                <a:latin typeface="Times New Roman"/>
                <a:ea typeface="Times New Roman"/>
                <a:cs typeface="Simplified Arabic"/>
              </a:rPr>
              <a:t>   </a:t>
            </a:r>
            <a:endParaRPr lang="en-US" sz="2400" dirty="0">
              <a:latin typeface="Times New Roman"/>
              <a:ea typeface="Times New Roman"/>
              <a:cs typeface="Simplified Arabic"/>
            </a:endParaRPr>
          </a:p>
          <a:p>
            <a:pPr marL="439420" indent="-226695" algn="justLow" rtl="1">
              <a:lnSpc>
                <a:spcPct val="150000"/>
              </a:lnSpc>
              <a:spcAft>
                <a:spcPts val="0"/>
              </a:spcAft>
            </a:pPr>
            <a:endParaRPr lang="en-US" dirty="0"/>
          </a:p>
        </p:txBody>
      </p:sp>
    </p:spTree>
    <p:extLst>
      <p:ext uri="{BB962C8B-B14F-4D97-AF65-F5344CB8AC3E}">
        <p14:creationId xmlns:p14="http://schemas.microsoft.com/office/powerpoint/2010/main" val="38692875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568" y="188640"/>
            <a:ext cx="8712968" cy="1143000"/>
          </a:xfrm>
        </p:spPr>
        <p:txBody>
          <a:bodyPr/>
          <a:lstStyle/>
          <a:p>
            <a:pPr marL="439420" indent="-226695" algn="just" rtl="1">
              <a:lnSpc>
                <a:spcPct val="150000"/>
              </a:lnSpc>
              <a:spcAft>
                <a:spcPts val="0"/>
              </a:spcAft>
            </a:pPr>
            <a:r>
              <a:rPr lang="en-US" sz="2400" dirty="0">
                <a:effectLst/>
                <a:latin typeface="Simplified Arabic"/>
                <a:ea typeface="Times New Roman"/>
                <a:cs typeface="Simplified Arabic"/>
              </a:rPr>
              <a:t> </a:t>
            </a:r>
            <a:r>
              <a:rPr lang="ar-SA" sz="2400" u="sng" dirty="0">
                <a:effectLst/>
                <a:latin typeface="Times New Roman"/>
                <a:ea typeface="Times New Roman"/>
                <a:cs typeface="Monotype Koufi"/>
              </a:rPr>
              <a:t>مثال :</a:t>
            </a:r>
            <a:r>
              <a:rPr lang="ar-SA" sz="2400" u="sng" dirty="0">
                <a:effectLst/>
                <a:latin typeface="Times New Roman"/>
                <a:ea typeface="Times New Roman"/>
                <a:cs typeface="Bold Italic Art"/>
              </a:rPr>
              <a:t> </a:t>
            </a:r>
            <a:r>
              <a:rPr lang="ar-SA" sz="2400" dirty="0">
                <a:effectLst/>
                <a:latin typeface="Times New Roman"/>
                <a:ea typeface="Times New Roman"/>
                <a:cs typeface="Simplified Arabic"/>
              </a:rPr>
              <a:t>حلل العدد </a:t>
            </a:r>
            <a:r>
              <a:rPr lang="ar-SA" sz="2400" baseline="-25000" dirty="0">
                <a:effectLst/>
                <a:latin typeface="Times New Roman"/>
                <a:ea typeface="Times New Roman"/>
                <a:cs typeface="Simplified Arabic"/>
              </a:rPr>
              <a:t>8</a:t>
            </a:r>
            <a:r>
              <a:rPr lang="ar-SA" sz="2400" dirty="0">
                <a:effectLst/>
                <a:latin typeface="Times New Roman"/>
                <a:ea typeface="Times New Roman"/>
                <a:cs typeface="Simplified Arabic"/>
              </a:rPr>
              <a:t>(203.65) إلى مراتبه </a:t>
            </a:r>
            <a:r>
              <a:rPr lang="en-US" sz="2400" dirty="0">
                <a:effectLst/>
                <a:latin typeface="Times New Roman"/>
                <a:ea typeface="Times New Roman"/>
                <a:cs typeface="Simplified Arabic"/>
              </a:rPr>
              <a:t/>
            </a:r>
            <a:br>
              <a:rPr lang="en-US" sz="2400" dirty="0">
                <a:effectLst/>
                <a:latin typeface="Times New Roman"/>
                <a:ea typeface="Times New Roman"/>
                <a:cs typeface="Simplified Arabic"/>
              </a:rPr>
            </a:br>
            <a:endParaRPr lang="en-US" sz="2400" dirty="0"/>
          </a:p>
        </p:txBody>
      </p:sp>
      <p:sp>
        <p:nvSpPr>
          <p:cNvPr id="3" name="عنصر نائب للمحتوى 2"/>
          <p:cNvSpPr>
            <a:spLocks noGrp="1"/>
          </p:cNvSpPr>
          <p:nvPr>
            <p:ph sz="quarter" idx="13"/>
          </p:nvPr>
        </p:nvSpPr>
        <p:spPr>
          <a:xfrm>
            <a:off x="395536" y="1268760"/>
            <a:ext cx="8424936" cy="5289768"/>
          </a:xfrm>
        </p:spPr>
        <p:txBody>
          <a:bodyPr>
            <a:normAutofit fontScale="92500" lnSpcReduction="10000"/>
          </a:bodyPr>
          <a:lstStyle/>
          <a:p>
            <a:pPr marL="439420" indent="-226695" algn="just">
              <a:lnSpc>
                <a:spcPct val="150000"/>
              </a:lnSpc>
              <a:spcAft>
                <a:spcPts val="0"/>
              </a:spcAft>
            </a:pPr>
            <a:r>
              <a:rPr lang="en-US" sz="2400" dirty="0">
                <a:latin typeface="Times New Roman"/>
                <a:ea typeface="Times New Roman"/>
                <a:cs typeface="Simplified Arabic"/>
              </a:rPr>
              <a:t>203.65)</a:t>
            </a:r>
            <a:r>
              <a:rPr lang="en-US" sz="2400" baseline="-25000" dirty="0">
                <a:latin typeface="Times New Roman"/>
                <a:ea typeface="Times New Roman"/>
                <a:cs typeface="Simplified Arabic"/>
              </a:rPr>
              <a:t>8</a:t>
            </a:r>
            <a:r>
              <a:rPr lang="en-US" sz="2400" dirty="0">
                <a:latin typeface="Times New Roman"/>
                <a:ea typeface="Times New Roman"/>
                <a:cs typeface="Simplified Arabic"/>
              </a:rPr>
              <a:t> =  3 × 8</a:t>
            </a:r>
            <a:r>
              <a:rPr lang="en-US" sz="2400" baseline="30000" dirty="0">
                <a:latin typeface="Times New Roman"/>
                <a:ea typeface="Times New Roman"/>
                <a:cs typeface="Simplified Arabic"/>
              </a:rPr>
              <a:t>0   </a:t>
            </a:r>
            <a:r>
              <a:rPr lang="en-US" sz="2400" dirty="0">
                <a:latin typeface="Times New Roman"/>
                <a:ea typeface="Times New Roman"/>
                <a:cs typeface="Simplified Arabic"/>
              </a:rPr>
              <a:t>+  0 × 8</a:t>
            </a:r>
            <a:r>
              <a:rPr lang="en-US" sz="2400" baseline="30000" dirty="0">
                <a:latin typeface="Times New Roman"/>
                <a:ea typeface="Times New Roman"/>
                <a:cs typeface="Simplified Arabic"/>
              </a:rPr>
              <a:t>1  </a:t>
            </a:r>
            <a:r>
              <a:rPr lang="en-US" sz="2400" dirty="0">
                <a:latin typeface="Times New Roman"/>
                <a:ea typeface="Times New Roman"/>
                <a:cs typeface="Simplified Arabic"/>
              </a:rPr>
              <a:t>+ </a:t>
            </a:r>
            <a:r>
              <a:rPr lang="en-US" sz="2400" dirty="0">
                <a:latin typeface="Simplified Arabic"/>
                <a:ea typeface="Times New Roman"/>
                <a:cs typeface="Simplified Arabic"/>
              </a:rPr>
              <a:t> </a:t>
            </a:r>
            <a:r>
              <a:rPr lang="en-US" sz="2400" dirty="0">
                <a:latin typeface="Times New Roman"/>
                <a:ea typeface="Times New Roman"/>
                <a:cs typeface="Simplified Arabic"/>
              </a:rPr>
              <a:t>2 × 8</a:t>
            </a:r>
            <a:r>
              <a:rPr lang="en-US" sz="2400" baseline="30000" dirty="0">
                <a:latin typeface="Times New Roman"/>
                <a:ea typeface="Times New Roman"/>
                <a:cs typeface="Simplified Arabic"/>
              </a:rPr>
              <a:t>2   </a:t>
            </a:r>
            <a:r>
              <a:rPr lang="en-US" sz="2400" dirty="0">
                <a:latin typeface="Times New Roman"/>
                <a:ea typeface="Times New Roman"/>
                <a:cs typeface="Simplified Arabic"/>
              </a:rPr>
              <a:t>+ </a:t>
            </a:r>
            <a:r>
              <a:rPr lang="en-US" sz="2400" dirty="0">
                <a:latin typeface="Simplified Arabic"/>
                <a:ea typeface="Times New Roman"/>
                <a:cs typeface="Simplified Arabic"/>
              </a:rPr>
              <a:t> </a:t>
            </a:r>
            <a:r>
              <a:rPr lang="en-US" sz="2400" dirty="0">
                <a:latin typeface="Times New Roman"/>
                <a:ea typeface="Times New Roman"/>
                <a:cs typeface="Simplified Arabic"/>
              </a:rPr>
              <a:t>6 × 8</a:t>
            </a:r>
            <a:r>
              <a:rPr lang="en-US" sz="2400" baseline="30000" dirty="0">
                <a:latin typeface="Times New Roman"/>
                <a:ea typeface="Times New Roman"/>
                <a:cs typeface="Simplified Arabic"/>
              </a:rPr>
              <a:t>-1   </a:t>
            </a:r>
            <a:r>
              <a:rPr lang="en-US" sz="2400" dirty="0">
                <a:latin typeface="Times New Roman"/>
                <a:ea typeface="Times New Roman"/>
                <a:cs typeface="Simplified Arabic"/>
              </a:rPr>
              <a:t>+ </a:t>
            </a:r>
            <a:r>
              <a:rPr lang="en-US" sz="2400" dirty="0">
                <a:latin typeface="Simplified Arabic"/>
                <a:ea typeface="Times New Roman"/>
                <a:cs typeface="Simplified Arabic"/>
              </a:rPr>
              <a:t> </a:t>
            </a:r>
            <a:r>
              <a:rPr lang="en-US" sz="2400" dirty="0">
                <a:latin typeface="Times New Roman"/>
                <a:ea typeface="Times New Roman"/>
                <a:cs typeface="Simplified Arabic"/>
              </a:rPr>
              <a:t>5 × 8</a:t>
            </a:r>
            <a:r>
              <a:rPr lang="en-US" sz="2400" baseline="30000" dirty="0">
                <a:latin typeface="Times New Roman"/>
                <a:ea typeface="Times New Roman"/>
                <a:cs typeface="Simplified Arabic"/>
              </a:rPr>
              <a:t>-2 </a:t>
            </a:r>
            <a:r>
              <a:rPr lang="en-US" sz="2400" dirty="0">
                <a:latin typeface="Times New Roman"/>
                <a:ea typeface="Times New Roman"/>
                <a:cs typeface="Simplified Arabic"/>
              </a:rPr>
              <a:t> </a:t>
            </a:r>
          </a:p>
          <a:p>
            <a:pPr marL="439420" indent="-226695" algn="just">
              <a:lnSpc>
                <a:spcPct val="150000"/>
              </a:lnSpc>
              <a:spcAft>
                <a:spcPts val="0"/>
              </a:spcAft>
            </a:pPr>
            <a:r>
              <a:rPr lang="en-US" sz="2400" dirty="0">
                <a:latin typeface="Times New Roman"/>
                <a:ea typeface="Times New Roman"/>
                <a:cs typeface="Simplified Arabic"/>
              </a:rPr>
              <a:t>                =</a:t>
            </a:r>
            <a:r>
              <a:rPr lang="ar-SA" sz="2400" dirty="0">
                <a:latin typeface="Times New Roman"/>
                <a:ea typeface="Times New Roman"/>
                <a:cs typeface="Simplified Arabic"/>
              </a:rPr>
              <a:t>  </a:t>
            </a:r>
            <a:r>
              <a:rPr lang="en-US" sz="2400" dirty="0">
                <a:latin typeface="Times New Roman"/>
                <a:ea typeface="Times New Roman"/>
                <a:cs typeface="Simplified Arabic"/>
              </a:rPr>
              <a:t>3 ×1   </a:t>
            </a:r>
            <a:r>
              <a:rPr lang="en-US" sz="2400" baseline="30000" dirty="0">
                <a:latin typeface="Times New Roman"/>
                <a:ea typeface="Times New Roman"/>
                <a:cs typeface="Simplified Arabic"/>
              </a:rPr>
              <a:t> </a:t>
            </a:r>
            <a:r>
              <a:rPr lang="en-US" sz="2400" dirty="0">
                <a:latin typeface="Times New Roman"/>
                <a:ea typeface="Times New Roman"/>
                <a:cs typeface="Simplified Arabic"/>
              </a:rPr>
              <a:t>+  0 × 8 </a:t>
            </a:r>
            <a:r>
              <a:rPr lang="en-US" sz="2400" baseline="30000" dirty="0">
                <a:latin typeface="Times New Roman"/>
                <a:ea typeface="Times New Roman"/>
                <a:cs typeface="Simplified Arabic"/>
              </a:rPr>
              <a:t>   </a:t>
            </a:r>
            <a:r>
              <a:rPr lang="en-US" sz="2400" dirty="0">
                <a:latin typeface="Times New Roman"/>
                <a:ea typeface="Times New Roman"/>
                <a:cs typeface="Simplified Arabic"/>
              </a:rPr>
              <a:t>+  2 × 64 </a:t>
            </a:r>
            <a:r>
              <a:rPr lang="en-US" sz="2400" baseline="30000" dirty="0">
                <a:latin typeface="Times New Roman"/>
                <a:ea typeface="Times New Roman"/>
                <a:cs typeface="Simplified Arabic"/>
              </a:rPr>
              <a:t>  </a:t>
            </a:r>
            <a:r>
              <a:rPr lang="en-US" sz="2400" dirty="0">
                <a:latin typeface="Times New Roman"/>
                <a:ea typeface="Times New Roman"/>
                <a:cs typeface="Simplified Arabic"/>
              </a:rPr>
              <a:t>+ 6 × 1/8 </a:t>
            </a:r>
            <a:r>
              <a:rPr lang="en-US" sz="2400" baseline="30000" dirty="0">
                <a:latin typeface="Times New Roman"/>
                <a:ea typeface="Times New Roman"/>
                <a:cs typeface="Simplified Arabic"/>
              </a:rPr>
              <a:t> </a:t>
            </a:r>
            <a:r>
              <a:rPr lang="en-US" sz="2400" dirty="0">
                <a:latin typeface="Times New Roman"/>
                <a:ea typeface="Times New Roman"/>
                <a:cs typeface="Simplified Arabic"/>
              </a:rPr>
              <a:t>+ 5 × 1/64</a:t>
            </a:r>
          </a:p>
          <a:p>
            <a:pPr marL="439420" indent="-226695" algn="justLow" rtl="1">
              <a:lnSpc>
                <a:spcPct val="150000"/>
              </a:lnSpc>
              <a:spcAft>
                <a:spcPts val="0"/>
              </a:spcAft>
            </a:pPr>
            <a:endParaRPr lang="en-US" dirty="0" smtClean="0"/>
          </a:p>
          <a:p>
            <a:pPr marL="439420" indent="-226695" algn="just" rtl="1">
              <a:lnSpc>
                <a:spcPct val="150000"/>
              </a:lnSpc>
              <a:spcAft>
                <a:spcPts val="0"/>
              </a:spcAft>
            </a:pPr>
            <a:r>
              <a:rPr lang="ar-SA" sz="2800" b="1" dirty="0">
                <a:latin typeface="Times New Roman"/>
                <a:ea typeface="Times New Roman"/>
                <a:cs typeface="PT Bold Heading"/>
              </a:rPr>
              <a:t>5.1  </a:t>
            </a:r>
            <a:r>
              <a:rPr lang="ar-SA" sz="2800" b="1" u="sng" dirty="0">
                <a:latin typeface="Times New Roman"/>
                <a:ea typeface="Times New Roman"/>
                <a:cs typeface="PT Bold Heading"/>
              </a:rPr>
              <a:t>النظام السادس عشري :</a:t>
            </a:r>
            <a:r>
              <a:rPr lang="en-US" sz="2800" b="1" u="sng" dirty="0">
                <a:latin typeface="Times New Roman"/>
                <a:ea typeface="Times New Roman"/>
                <a:cs typeface="PT Bold Heading"/>
              </a:rPr>
              <a:t>  Hexadecimal System  </a:t>
            </a:r>
            <a:r>
              <a:rPr lang="en-US" sz="2800" b="1" u="sng" dirty="0">
                <a:latin typeface="PT Bold Heading"/>
                <a:ea typeface="Times New Roman"/>
                <a:cs typeface="Simplified Arabic"/>
              </a:rPr>
              <a:t> </a:t>
            </a:r>
            <a:endParaRPr lang="en-US" sz="2400" dirty="0">
              <a:latin typeface="Times New Roman"/>
              <a:ea typeface="Times New Roman"/>
              <a:cs typeface="Simplified Arabic"/>
            </a:endParaRPr>
          </a:p>
          <a:p>
            <a:pPr marL="439420" indent="-226695" algn="justLow" rtl="1">
              <a:lnSpc>
                <a:spcPct val="150000"/>
              </a:lnSpc>
              <a:spcAft>
                <a:spcPts val="0"/>
              </a:spcAft>
            </a:pPr>
            <a:r>
              <a:rPr lang="ar-SA" sz="2400" dirty="0">
                <a:latin typeface="Times New Roman"/>
                <a:ea typeface="Times New Roman"/>
                <a:cs typeface="Simplified Arabic"/>
              </a:rPr>
              <a:t>       وهو من الأنظمة المهمة المستخدمة في الحاسبات الالكترونية أساسه العدد (16) أي إن عدد الرموز المستخدمة في تشكيل أعداد النظام هي 16 رمز وهي :</a:t>
            </a:r>
            <a:endParaRPr lang="en-US" sz="2400" dirty="0">
              <a:latin typeface="Times New Roman"/>
              <a:ea typeface="Times New Roman"/>
              <a:cs typeface="Simplified Arabic"/>
            </a:endParaRPr>
          </a:p>
          <a:p>
            <a:pPr marL="439420" indent="-226695" algn="just" rtl="1">
              <a:lnSpc>
                <a:spcPct val="150000"/>
              </a:lnSpc>
              <a:spcAft>
                <a:spcPts val="0"/>
              </a:spcAft>
            </a:pPr>
            <a:r>
              <a:rPr lang="en-US" sz="2400" dirty="0">
                <a:latin typeface="Times New Roman"/>
                <a:ea typeface="Times New Roman"/>
                <a:cs typeface="Simplified Arabic"/>
              </a:rPr>
              <a:t>                     </a:t>
            </a:r>
            <a:r>
              <a:rPr lang="en-US" sz="2400" dirty="0">
                <a:latin typeface="Simplified Arabic"/>
                <a:ea typeface="Times New Roman"/>
                <a:cs typeface="Simplified Arabic"/>
              </a:rPr>
              <a:t> </a:t>
            </a:r>
            <a:r>
              <a:rPr lang="en-US" sz="2400" dirty="0">
                <a:latin typeface="Times New Roman"/>
                <a:ea typeface="Times New Roman"/>
                <a:cs typeface="Simplified Arabic"/>
              </a:rPr>
              <a:t>( F , E , D , C ,  B ,  A ,  9 , 8 , 7 , 6 , 5 , 4 , 3 , 2 , 1, 0 )</a:t>
            </a:r>
            <a:r>
              <a:rPr lang="ar-SA" sz="2400" dirty="0">
                <a:latin typeface="Times New Roman"/>
                <a:ea typeface="Times New Roman"/>
                <a:cs typeface="Simplified Arabic"/>
              </a:rPr>
              <a:t>  </a:t>
            </a:r>
            <a:endParaRPr lang="en-US" sz="2400" dirty="0">
              <a:latin typeface="Times New Roman"/>
              <a:ea typeface="Times New Roman"/>
              <a:cs typeface="Simplified Arabic"/>
            </a:endParaRPr>
          </a:p>
          <a:p>
            <a:pPr marL="439420" indent="-226695" algn="just" rtl="1">
              <a:lnSpc>
                <a:spcPct val="150000"/>
              </a:lnSpc>
              <a:spcAft>
                <a:spcPts val="0"/>
              </a:spcAft>
            </a:pPr>
            <a:r>
              <a:rPr lang="ar-IQ" sz="2400" dirty="0">
                <a:latin typeface="Times New Roman"/>
                <a:ea typeface="Times New Roman"/>
                <a:cs typeface="Simplified Arabic"/>
              </a:rPr>
              <a:t> </a:t>
            </a:r>
            <a:endParaRPr lang="en-US" sz="2400" dirty="0">
              <a:latin typeface="Times New Roman"/>
              <a:ea typeface="Times New Roman"/>
              <a:cs typeface="Simplified Arabic"/>
            </a:endParaRPr>
          </a:p>
          <a:p>
            <a:pPr marL="439420" indent="-226695" algn="just" rtl="1">
              <a:lnSpc>
                <a:spcPct val="150000"/>
              </a:lnSpc>
              <a:spcAft>
                <a:spcPts val="0"/>
              </a:spcAft>
            </a:pPr>
            <a:r>
              <a:rPr lang="ar-SA" sz="2400" dirty="0">
                <a:latin typeface="Times New Roman"/>
                <a:ea typeface="Times New Roman"/>
                <a:cs typeface="Simplified Arabic"/>
              </a:rPr>
              <a:t>ومثال على أعداد بالنظام السادس عشري :</a:t>
            </a:r>
            <a:endParaRPr lang="en-US" sz="2400" dirty="0">
              <a:latin typeface="Times New Roman"/>
              <a:ea typeface="Times New Roman"/>
              <a:cs typeface="Simplified Arabic"/>
            </a:endParaRPr>
          </a:p>
          <a:p>
            <a:r>
              <a:rPr lang="en-US" sz="2400" dirty="0">
                <a:latin typeface="Times New Roman"/>
                <a:ea typeface="Times New Roman"/>
                <a:cs typeface="Simplified Arabic"/>
              </a:rPr>
              <a:t>                     </a:t>
            </a:r>
            <a:r>
              <a:rPr lang="en-US" sz="2400" dirty="0">
                <a:latin typeface="Simplified Arabic"/>
                <a:ea typeface="Times New Roman"/>
              </a:rPr>
              <a:t> </a:t>
            </a:r>
            <a:r>
              <a:rPr lang="en-US" sz="2400" dirty="0">
                <a:latin typeface="Times New Roman"/>
                <a:ea typeface="Times New Roman"/>
                <a:cs typeface="Simplified Arabic"/>
              </a:rPr>
              <a:t>(2D6.F3)</a:t>
            </a:r>
            <a:r>
              <a:rPr lang="en-US" sz="2400" baseline="-25000" dirty="0">
                <a:latin typeface="Times New Roman"/>
                <a:ea typeface="Times New Roman"/>
                <a:cs typeface="Simplified Arabic"/>
              </a:rPr>
              <a:t>16</a:t>
            </a:r>
            <a:r>
              <a:rPr lang="en-US" sz="2400" dirty="0">
                <a:latin typeface="Times New Roman"/>
                <a:ea typeface="Times New Roman"/>
                <a:cs typeface="Simplified Arabic"/>
              </a:rPr>
              <a:t>    ,    (10011.1)</a:t>
            </a:r>
            <a:r>
              <a:rPr lang="en-US" sz="2400" baseline="-25000" dirty="0">
                <a:latin typeface="Times New Roman"/>
                <a:ea typeface="Times New Roman"/>
                <a:cs typeface="Simplified Arabic"/>
              </a:rPr>
              <a:t>16</a:t>
            </a:r>
            <a:r>
              <a:rPr lang="en-US" sz="2400" dirty="0">
                <a:latin typeface="Times New Roman"/>
                <a:ea typeface="Times New Roman"/>
                <a:cs typeface="Simplified Arabic"/>
              </a:rPr>
              <a:t>   ,   (FFF)</a:t>
            </a:r>
            <a:r>
              <a:rPr lang="en-US" sz="2400" baseline="-25000" dirty="0">
                <a:latin typeface="Times New Roman"/>
                <a:ea typeface="Times New Roman"/>
                <a:cs typeface="Simplified Arabic"/>
              </a:rPr>
              <a:t>16</a:t>
            </a:r>
            <a:r>
              <a:rPr lang="en-US" sz="2400" dirty="0">
                <a:latin typeface="Times New Roman"/>
                <a:ea typeface="Times New Roman"/>
                <a:cs typeface="Simplified Arabic"/>
              </a:rPr>
              <a:t>   ,   (0.257)</a:t>
            </a:r>
            <a:r>
              <a:rPr lang="en-US" sz="2400" baseline="-25000" dirty="0">
                <a:latin typeface="Times New Roman"/>
                <a:ea typeface="Times New Roman"/>
                <a:cs typeface="Simplified Arabic"/>
              </a:rPr>
              <a:t>16</a:t>
            </a:r>
            <a:r>
              <a:rPr lang="en-US" sz="2400" dirty="0">
                <a:latin typeface="Times New Roman"/>
                <a:ea typeface="Times New Roman"/>
                <a:cs typeface="Simplified Arabic"/>
              </a:rPr>
              <a:t> </a:t>
            </a:r>
            <a:endParaRPr lang="en-US" dirty="0"/>
          </a:p>
        </p:txBody>
      </p:sp>
    </p:spTree>
    <p:extLst>
      <p:ext uri="{BB962C8B-B14F-4D97-AF65-F5344CB8AC3E}">
        <p14:creationId xmlns:p14="http://schemas.microsoft.com/office/powerpoint/2010/main" val="4877324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568" y="188640"/>
            <a:ext cx="8712968" cy="1143000"/>
          </a:xfrm>
        </p:spPr>
        <p:txBody>
          <a:bodyPr/>
          <a:lstStyle/>
          <a:p>
            <a:pPr marL="228600" lvl="0" indent="-182880" rtl="1">
              <a:spcBef>
                <a:spcPct val="20000"/>
              </a:spcBef>
              <a:spcAft>
                <a:spcPts val="300"/>
              </a:spcAft>
            </a:pPr>
            <a:r>
              <a:rPr lang="en-US" sz="2200" b="0" dirty="0">
                <a:solidFill>
                  <a:prstClr val="black">
                    <a:lumMod val="75000"/>
                    <a:lumOff val="25000"/>
                  </a:prstClr>
                </a:solidFill>
                <a:effectLst/>
                <a:ea typeface="+mn-ea"/>
                <a:cs typeface="+mn-cs"/>
              </a:rPr>
              <a:t> </a:t>
            </a:r>
            <a:r>
              <a:rPr lang="ar-SA" sz="2200" u="sng" dirty="0">
                <a:solidFill>
                  <a:prstClr val="black">
                    <a:lumMod val="75000"/>
                    <a:lumOff val="25000"/>
                  </a:prstClr>
                </a:solidFill>
                <a:effectLst/>
                <a:ea typeface="+mn-ea"/>
              </a:rPr>
              <a:t>مثال :: </a:t>
            </a:r>
            <a:r>
              <a:rPr lang="ar-SA" sz="2200" b="0" dirty="0">
                <a:solidFill>
                  <a:prstClr val="black">
                    <a:lumMod val="75000"/>
                    <a:lumOff val="25000"/>
                  </a:prstClr>
                </a:solidFill>
                <a:effectLst/>
                <a:ea typeface="+mn-ea"/>
              </a:rPr>
              <a:t>حلل العدد </a:t>
            </a:r>
            <a:r>
              <a:rPr lang="en-US" sz="2200" b="0" dirty="0">
                <a:solidFill>
                  <a:prstClr val="black">
                    <a:lumMod val="75000"/>
                    <a:lumOff val="25000"/>
                  </a:prstClr>
                </a:solidFill>
                <a:effectLst/>
                <a:ea typeface="+mn-ea"/>
                <a:cs typeface="+mn-cs"/>
              </a:rPr>
              <a:t> (3A1.7F)</a:t>
            </a:r>
            <a:r>
              <a:rPr lang="en-US" sz="2200" b="0" baseline="-25000" dirty="0">
                <a:solidFill>
                  <a:prstClr val="black">
                    <a:lumMod val="75000"/>
                    <a:lumOff val="25000"/>
                  </a:prstClr>
                </a:solidFill>
                <a:effectLst/>
                <a:ea typeface="+mn-ea"/>
                <a:cs typeface="+mn-cs"/>
              </a:rPr>
              <a:t>16</a:t>
            </a:r>
            <a:r>
              <a:rPr lang="ar-SA" sz="2200" b="0" dirty="0">
                <a:solidFill>
                  <a:prstClr val="black">
                    <a:lumMod val="75000"/>
                    <a:lumOff val="25000"/>
                  </a:prstClr>
                </a:solidFill>
                <a:effectLst/>
                <a:ea typeface="+mn-ea"/>
              </a:rPr>
              <a:t>إلى مراتبه : </a:t>
            </a:r>
            <a:r>
              <a:rPr lang="en-US" sz="2200" b="0" dirty="0">
                <a:solidFill>
                  <a:prstClr val="black">
                    <a:lumMod val="75000"/>
                    <a:lumOff val="25000"/>
                  </a:prstClr>
                </a:solidFill>
                <a:effectLst/>
                <a:ea typeface="+mn-ea"/>
                <a:cs typeface="+mn-cs"/>
              </a:rPr>
              <a:t/>
            </a:r>
            <a:br>
              <a:rPr lang="en-US" sz="2200" b="0" dirty="0">
                <a:solidFill>
                  <a:prstClr val="black">
                    <a:lumMod val="75000"/>
                    <a:lumOff val="25000"/>
                  </a:prstClr>
                </a:solidFill>
                <a:effectLst/>
                <a:ea typeface="+mn-ea"/>
                <a:cs typeface="+mn-cs"/>
              </a:rPr>
            </a:br>
            <a:endParaRPr lang="en-US" sz="2400" dirty="0"/>
          </a:p>
        </p:txBody>
      </p:sp>
      <p:sp>
        <p:nvSpPr>
          <p:cNvPr id="3" name="عنصر نائب للمحتوى 2"/>
          <p:cNvSpPr>
            <a:spLocks noGrp="1"/>
          </p:cNvSpPr>
          <p:nvPr>
            <p:ph sz="quarter" idx="13"/>
          </p:nvPr>
        </p:nvSpPr>
        <p:spPr>
          <a:xfrm>
            <a:off x="395536" y="1268760"/>
            <a:ext cx="8424936" cy="5289768"/>
          </a:xfrm>
        </p:spPr>
        <p:txBody>
          <a:bodyPr>
            <a:normAutofit/>
          </a:bodyPr>
          <a:lstStyle/>
          <a:p>
            <a:pPr algn="r" rtl="1"/>
            <a:r>
              <a:rPr lang="en-US" dirty="0" smtClean="0"/>
              <a:t>(</a:t>
            </a:r>
            <a:r>
              <a:rPr lang="en-US" dirty="0"/>
              <a:t>3A1.7F)</a:t>
            </a:r>
            <a:r>
              <a:rPr lang="en-US" baseline="-25000" dirty="0"/>
              <a:t>16</a:t>
            </a:r>
            <a:r>
              <a:rPr lang="en-US" dirty="0"/>
              <a:t> =  1 × 16</a:t>
            </a:r>
            <a:r>
              <a:rPr lang="en-US" baseline="30000" dirty="0"/>
              <a:t>0   </a:t>
            </a:r>
            <a:r>
              <a:rPr lang="en-US" dirty="0"/>
              <a:t>+  10 × 16</a:t>
            </a:r>
            <a:r>
              <a:rPr lang="en-US" baseline="30000" dirty="0"/>
              <a:t> 1</a:t>
            </a:r>
            <a:r>
              <a:rPr lang="en-US" dirty="0"/>
              <a:t>  +  3 × 16</a:t>
            </a:r>
            <a:r>
              <a:rPr lang="en-US" baseline="30000" dirty="0"/>
              <a:t> 2   </a:t>
            </a:r>
            <a:r>
              <a:rPr lang="en-US" dirty="0"/>
              <a:t>+  7 × 16</a:t>
            </a:r>
            <a:r>
              <a:rPr lang="en-US" baseline="30000" dirty="0"/>
              <a:t> -1   </a:t>
            </a:r>
            <a:r>
              <a:rPr lang="en-US" dirty="0"/>
              <a:t>+   </a:t>
            </a:r>
            <a:r>
              <a:rPr lang="ar-SA" dirty="0"/>
              <a:t>15 </a:t>
            </a:r>
            <a:r>
              <a:rPr lang="en-US" dirty="0"/>
              <a:t>× 16</a:t>
            </a:r>
            <a:r>
              <a:rPr lang="en-US" baseline="30000" dirty="0"/>
              <a:t> -2</a:t>
            </a:r>
            <a:r>
              <a:rPr lang="en-US" dirty="0"/>
              <a:t> </a:t>
            </a:r>
            <a:r>
              <a:rPr lang="en-US" b="1" dirty="0"/>
              <a:t> </a:t>
            </a:r>
            <a:endParaRPr lang="en-US" dirty="0"/>
          </a:p>
          <a:p>
            <a:pPr algn="r" rtl="1"/>
            <a:r>
              <a:rPr lang="en-US" dirty="0"/>
              <a:t>                  =   1 × 1</a:t>
            </a:r>
            <a:r>
              <a:rPr lang="en-US" baseline="30000" dirty="0"/>
              <a:t>       </a:t>
            </a:r>
            <a:r>
              <a:rPr lang="en-US" dirty="0"/>
              <a:t>+  10 × 16   </a:t>
            </a:r>
            <a:r>
              <a:rPr lang="en-US" baseline="30000" dirty="0"/>
              <a:t> </a:t>
            </a:r>
            <a:r>
              <a:rPr lang="en-US" dirty="0"/>
              <a:t>+  3 × 256 </a:t>
            </a:r>
            <a:r>
              <a:rPr lang="en-US" baseline="30000" dirty="0"/>
              <a:t>  </a:t>
            </a:r>
            <a:r>
              <a:rPr lang="en-US" dirty="0"/>
              <a:t>+  7 × 1/16 </a:t>
            </a:r>
            <a:r>
              <a:rPr lang="en-US" baseline="30000" dirty="0"/>
              <a:t> </a:t>
            </a:r>
            <a:r>
              <a:rPr lang="en-US" dirty="0"/>
              <a:t>+  15 × 1/256 </a:t>
            </a:r>
            <a:endParaRPr lang="en-US" dirty="0" smtClean="0"/>
          </a:p>
          <a:p>
            <a:pPr algn="r" rtl="1"/>
            <a:endParaRPr lang="en-US" dirty="0"/>
          </a:p>
          <a:p>
            <a:pPr marL="439420" indent="-226695" algn="justLow" rtl="1">
              <a:lnSpc>
                <a:spcPct val="150000"/>
              </a:lnSpc>
              <a:spcAft>
                <a:spcPts val="0"/>
              </a:spcAft>
              <a:tabLst>
                <a:tab pos="4886325" algn="l"/>
              </a:tabLst>
            </a:pPr>
            <a:r>
              <a:rPr lang="ar-SA" sz="2800" b="1" u="sng" dirty="0">
                <a:latin typeface="Times New Roman"/>
                <a:ea typeface="Times New Roman"/>
                <a:cs typeface="Monotype Koufi"/>
              </a:rPr>
              <a:t>ملاحظة :</a:t>
            </a:r>
            <a:r>
              <a:rPr lang="ar-SA" sz="2400" dirty="0">
                <a:latin typeface="Times New Roman"/>
                <a:ea typeface="Times New Roman"/>
                <a:cs typeface="Simplified Arabic"/>
              </a:rPr>
              <a:t> عند مقارنة الرموز السادس عشرية بالنظام العشري فان الرموز</a:t>
            </a:r>
            <a:r>
              <a:rPr lang="en-US" sz="2400" dirty="0">
                <a:latin typeface="Times New Roman"/>
                <a:ea typeface="Times New Roman"/>
                <a:cs typeface="Simplified Arabic"/>
              </a:rPr>
              <a:t>(F       A )</a:t>
            </a:r>
            <a:r>
              <a:rPr lang="ar-SA" sz="2400" dirty="0">
                <a:latin typeface="Times New Roman"/>
                <a:ea typeface="Times New Roman"/>
                <a:cs typeface="Simplified Arabic"/>
              </a:rPr>
              <a:t> تساوي في النظام العشري </a:t>
            </a:r>
            <a:r>
              <a:rPr lang="en-US" sz="2400" dirty="0">
                <a:latin typeface="Times New Roman"/>
                <a:ea typeface="Times New Roman"/>
                <a:cs typeface="Simplified Arabic"/>
              </a:rPr>
              <a:t>(15        10 )</a:t>
            </a:r>
            <a:r>
              <a:rPr lang="ar-SA" sz="2400" dirty="0">
                <a:latin typeface="Times New Roman"/>
                <a:ea typeface="Times New Roman"/>
                <a:cs typeface="Bold Italic Art"/>
              </a:rPr>
              <a:t>. </a:t>
            </a:r>
            <a:endParaRPr lang="en-US" sz="2400" dirty="0">
              <a:latin typeface="Times New Roman"/>
              <a:ea typeface="Times New Roman"/>
              <a:cs typeface="Simplified Arabic"/>
            </a:endParaRPr>
          </a:p>
          <a:p>
            <a:pPr algn="r" rtl="1"/>
            <a:endParaRPr lang="en-US" dirty="0"/>
          </a:p>
        </p:txBody>
      </p:sp>
    </p:spTree>
    <p:extLst>
      <p:ext uri="{BB962C8B-B14F-4D97-AF65-F5344CB8AC3E}">
        <p14:creationId xmlns:p14="http://schemas.microsoft.com/office/powerpoint/2010/main" val="2795140871"/>
      </p:ext>
    </p:extLst>
  </p:cSld>
  <p:clrMapOvr>
    <a:masterClrMapping/>
  </p:clrMapOvr>
</p:sld>
</file>

<file path=ppt/theme/theme1.xml><?xml version="1.0" encoding="utf-8"?>
<a:theme xmlns:a="http://schemas.openxmlformats.org/drawingml/2006/main" name="دفق الهواء">
  <a:themeElements>
    <a:clrScheme name="دفق الهواء">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دفق الهواء">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فق الهواء">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11</TotalTime>
  <Words>693</Words>
  <Application>Microsoft Office PowerPoint</Application>
  <PresentationFormat>عرض على الشاشة (3:4)‏</PresentationFormat>
  <Paragraphs>38</Paragraphs>
  <Slides>10</Slides>
  <Notes>0</Notes>
  <HiddenSlides>0</HiddenSlides>
  <MMClips>0</MMClips>
  <ScaleCrop>false</ScaleCrop>
  <HeadingPairs>
    <vt:vector size="4" baseType="variant">
      <vt:variant>
        <vt:lpstr>نسق</vt:lpstr>
      </vt:variant>
      <vt:variant>
        <vt:i4>1</vt:i4>
      </vt:variant>
      <vt:variant>
        <vt:lpstr>عناوين الشرائح</vt:lpstr>
      </vt:variant>
      <vt:variant>
        <vt:i4>10</vt:i4>
      </vt:variant>
    </vt:vector>
  </HeadingPairs>
  <TitlesOfParts>
    <vt:vector size="11" baseType="lpstr">
      <vt:lpstr>دفق الهواء</vt:lpstr>
      <vt:lpstr>الأنظمة العددية (Numerical Systems) </vt:lpstr>
      <vt:lpstr>الأنظمة العددية(Numerical Systems) </vt:lpstr>
      <vt:lpstr>عرض تقديمي في PowerPoint</vt:lpstr>
      <vt:lpstr>2.1 النظام العشري : Decimal System  </vt:lpstr>
      <vt:lpstr>مثال : العدد العشري 7654.23 يمكن تحليله إلى المراتب التالية  </vt:lpstr>
      <vt:lpstr> 3.1  النظام الثنائي: Binary System </vt:lpstr>
      <vt:lpstr>عرض تقديمي في PowerPoint</vt:lpstr>
      <vt:lpstr> مثال : حلل العدد 8(203.65) إلى مراتبه  </vt:lpstr>
      <vt:lpstr> مثال :: حلل العدد  (3A1.7F)16إلى مراتبه :  </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الأنظمة العددية (Numerical Systems) </dc:title>
  <dc:creator>jhp</dc:creator>
  <cp:lastModifiedBy>DR.Ahmed Saker 2o1O</cp:lastModifiedBy>
  <cp:revision>4</cp:revision>
  <dcterms:created xsi:type="dcterms:W3CDTF">2017-12-29T20:35:56Z</dcterms:created>
  <dcterms:modified xsi:type="dcterms:W3CDTF">2017-12-29T20:49:50Z</dcterms:modified>
</cp:coreProperties>
</file>