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8" r:id="rId13"/>
    <p:sldId id="267" r:id="rId14"/>
    <p:sldId id="268" r:id="rId15"/>
    <p:sldId id="269" r:id="rId16"/>
    <p:sldId id="270" r:id="rId17"/>
    <p:sldId id="271" r:id="rId18"/>
    <p:sldId id="272" r:id="rId19"/>
    <p:sldId id="273" r:id="rId20"/>
    <p:sldId id="27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t>04/05/1439</a:t>
            </a:fld>
            <a:endParaRPr lang="ar-SA"/>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B34F065-1154-456A-91E3-76DE8E75E17B}" type="slidenum">
              <a:rPr lang="ar-SA" smtClean="0"/>
              <a:t>‹#›</a:t>
            </a:fld>
            <a:endParaRPr lang="ar-SA"/>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ar-SA"/>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04/05/1439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04/05/1439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04/05/1439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9" name="Date Placeholder 8"/>
          <p:cNvSpPr>
            <a:spLocks noGrp="1"/>
          </p:cNvSpPr>
          <p:nvPr>
            <p:ph type="dt" sz="half" idx="10"/>
          </p:nvPr>
        </p:nvSpPr>
        <p:spPr/>
        <p:txBody>
          <a:bodyPr/>
          <a:lstStyle>
            <a:lvl1pPr>
              <a:defRPr>
                <a:solidFill>
                  <a:srgbClr val="FFFFFF"/>
                </a:solidFill>
              </a:defRPr>
            </a:lvl1pPr>
          </a:lstStyle>
          <a:p>
            <a:fld id="{1B8ABB09-4A1D-463E-8065-109CC2B7EFAA}" type="datetimeFigureOut">
              <a:rPr lang="ar-SA" smtClean="0"/>
              <a:t>04/05/1439</a:t>
            </a:fld>
            <a:endParaRPr lang="ar-SA"/>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B34F065-1154-456A-91E3-76DE8E75E17B}" type="slidenum">
              <a:rPr lang="ar-SA" smtClean="0"/>
              <a:t>‹#›</a:t>
            </a:fld>
            <a:endParaRPr lang="ar-SA"/>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ar-SA"/>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ar-SA" smtClean="0"/>
              <a:t>انقر لتحرير نمط العنوان الرئيسي</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04/05/1439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04/05/1439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04/05/1439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6" name="Title 5"/>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B8ABB09-4A1D-463E-8065-109CC2B7EFAA}" type="datetimeFigureOut">
              <a:rPr lang="ar-SA" smtClean="0"/>
              <a:t>04/05/1439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04/05/1439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B34F065-1154-456A-91E3-76DE8E75E17B}" type="slidenum">
              <a:rPr lang="ar-SA" smtClean="0"/>
              <a:t>‹#›</a:t>
            </a:fld>
            <a:endParaRPr lang="ar-SA"/>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ar-SA" smtClean="0"/>
              <a:t>انقر لتحرير نمط العنوان الرئيسي</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04/05/1439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ar-SA" smtClean="0"/>
              <a:t>انقر لتحرير نمط العنوان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B8ABB09-4A1D-463E-8065-109CC2B7EFAA}" type="datetimeFigureOut">
              <a:rPr lang="ar-SA" smtClean="0"/>
              <a:t>04/05/1439</a:t>
            </a:fld>
            <a:endParaRPr lang="ar-SA"/>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ar-SA"/>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04248" y="0"/>
            <a:ext cx="2187352" cy="6741368"/>
          </a:xfrm>
        </p:spPr>
        <p:txBody>
          <a:bodyPr>
            <a:noAutofit/>
          </a:bodyPr>
          <a:lstStyle/>
          <a:p>
            <a:pPr algn="ctr"/>
            <a:r>
              <a:rPr lang="ar-IQ" sz="2800" dirty="0" smtClean="0"/>
              <a:t>قواعد البيانات باستخدام برنامج مايكروسوفت </a:t>
            </a:r>
            <a:r>
              <a:rPr lang="ar-IQ" sz="2800" dirty="0" smtClean="0"/>
              <a:t>اكسس</a:t>
            </a:r>
            <a:endParaRPr lang="ar-IQ" sz="2800" dirty="0" smtClean="0"/>
          </a:p>
          <a:p>
            <a:pPr algn="ctr"/>
            <a:endParaRPr lang="ar-IQ" sz="2800" dirty="0" smtClean="0"/>
          </a:p>
          <a:p>
            <a:pPr algn="ctr"/>
            <a:endParaRPr lang="ar-IQ" sz="2800" dirty="0" smtClean="0"/>
          </a:p>
          <a:p>
            <a:pPr algn="ctr"/>
            <a:r>
              <a:rPr lang="ar-IQ" sz="2800" dirty="0" smtClean="0"/>
              <a:t>المحاضرة الثانية</a:t>
            </a:r>
          </a:p>
          <a:p>
            <a:pPr algn="ctr"/>
            <a:endParaRPr lang="ar-IQ" sz="2800" dirty="0"/>
          </a:p>
          <a:p>
            <a:pPr algn="ctr"/>
            <a:endParaRPr lang="ar-IQ" sz="2800" dirty="0" smtClean="0"/>
          </a:p>
          <a:p>
            <a:pPr algn="ctr"/>
            <a:r>
              <a:rPr lang="ar-IQ" sz="2000" dirty="0" smtClean="0"/>
              <a:t>المرحلة الثانية</a:t>
            </a:r>
          </a:p>
          <a:p>
            <a:pPr algn="ctr"/>
            <a:endParaRPr lang="ar-IQ" sz="2000" dirty="0" smtClean="0"/>
          </a:p>
          <a:p>
            <a:pPr algn="ctr"/>
            <a:r>
              <a:rPr lang="ar-IQ" sz="2000" dirty="0" smtClean="0">
                <a:solidFill>
                  <a:srgbClr val="00B0F0"/>
                </a:solidFill>
              </a:rPr>
              <a:t>م. زمن فاضل جبر</a:t>
            </a:r>
            <a:r>
              <a:rPr lang="ar-IQ" sz="2800" dirty="0" smtClean="0">
                <a:solidFill>
                  <a:srgbClr val="00B0F0"/>
                </a:solidFill>
              </a:rPr>
              <a:t> </a:t>
            </a:r>
            <a:endParaRPr lang="en-US" sz="2800" dirty="0">
              <a:solidFill>
                <a:srgbClr val="00B0F0"/>
              </a:solidFill>
            </a:endParaRPr>
          </a:p>
        </p:txBody>
      </p:sp>
      <p:sp>
        <p:nvSpPr>
          <p:cNvPr id="2" name="عنوان 1"/>
          <p:cNvSpPr>
            <a:spLocks noGrp="1"/>
          </p:cNvSpPr>
          <p:nvPr>
            <p:ph type="title"/>
          </p:nvPr>
        </p:nvSpPr>
        <p:spPr/>
        <p:txBody>
          <a:bodyPr/>
          <a:lstStyle/>
          <a:p>
            <a:r>
              <a:rPr lang="en-US" dirty="0" smtClean="0"/>
              <a:t>DATA BASE USING MICROSOFT ACCESS</a:t>
            </a:r>
            <a:endParaRPr lang="en-US" dirty="0"/>
          </a:p>
        </p:txBody>
      </p:sp>
    </p:spTree>
    <p:extLst>
      <p:ext uri="{BB962C8B-B14F-4D97-AF65-F5344CB8AC3E}">
        <p14:creationId xmlns:p14="http://schemas.microsoft.com/office/powerpoint/2010/main" val="400308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dirty="0"/>
          </a:p>
        </p:txBody>
      </p:sp>
      <p:pic>
        <p:nvPicPr>
          <p:cNvPr id="5" name="عنصر نائب للمحتوى 4"/>
          <p:cNvPicPr>
            <a:picLocks noGrp="1"/>
          </p:cNvPicPr>
          <p:nvPr>
            <p:ph idx="1"/>
          </p:nvPr>
        </p:nvPicPr>
        <p:blipFill>
          <a:blip r:embed="rId2"/>
          <a:srcRect/>
          <a:stretch>
            <a:fillRect/>
          </a:stretch>
        </p:blipFill>
        <p:spPr bwMode="auto">
          <a:xfrm>
            <a:off x="323528" y="1268760"/>
            <a:ext cx="8407400" cy="3558760"/>
          </a:xfrm>
          <a:prstGeom prst="rect">
            <a:avLst/>
          </a:prstGeom>
          <a:noFill/>
          <a:ln w="9525">
            <a:noFill/>
            <a:miter lim="800000"/>
            <a:headEnd/>
            <a:tailEnd/>
          </a:ln>
        </p:spPr>
      </p:pic>
    </p:spTree>
    <p:extLst>
      <p:ext uri="{BB962C8B-B14F-4D97-AF65-F5344CB8AC3E}">
        <p14:creationId xmlns:p14="http://schemas.microsoft.com/office/powerpoint/2010/main" val="1858449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r" rtl="1"/>
            <a:r>
              <a:rPr lang="ar-IQ" sz="2400" dirty="0"/>
              <a:t>يمكن أن تحتوي قاعدة البيانات على أكثر من جدول التي تخزن معلومات حول مواضيع مختلفة. يمكن أن يحتوي كل جدول على حقول عديدة بها أنواع بيانات مختلفة تتضمن نصوص وأرقام وتواريخ وصور.</a:t>
            </a:r>
            <a:endParaRPr lang="en-US" sz="2400" dirty="0"/>
          </a:p>
          <a:p>
            <a:pPr algn="r" rtl="1"/>
            <a:r>
              <a:rPr lang="ar-IQ" sz="2400" dirty="0"/>
              <a:t> </a:t>
            </a:r>
            <a:endParaRPr lang="en-US" sz="2400" dirty="0"/>
          </a:p>
          <a:p>
            <a:pPr algn="r" rtl="1"/>
            <a:r>
              <a:rPr lang="ar-IQ" sz="2400" dirty="0"/>
              <a:t>طرق إنشاء الجدول:</a:t>
            </a:r>
            <a:endParaRPr lang="en-US" sz="2400" dirty="0"/>
          </a:p>
          <a:p>
            <a:pPr algn="r" rtl="1"/>
            <a:r>
              <a:rPr lang="ar-IQ" sz="2400" dirty="0"/>
              <a:t>من تبويب (إنشاء) نختار المجموعة (جداول) ومن ثم نختار</a:t>
            </a:r>
            <a:endParaRPr lang="en-US" sz="2400" dirty="0"/>
          </a:p>
          <a:p>
            <a:pPr algn="r"/>
            <a:r>
              <a:rPr lang="ar-IQ" sz="2400" b="1" dirty="0"/>
              <a:t>طريقة جدول فارغ</a:t>
            </a:r>
            <a:endParaRPr lang="en-US" sz="2400" dirty="0"/>
          </a:p>
        </p:txBody>
      </p:sp>
      <p:sp>
        <p:nvSpPr>
          <p:cNvPr id="3" name="عنوان 2"/>
          <p:cNvSpPr>
            <a:spLocks noGrp="1"/>
          </p:cNvSpPr>
          <p:nvPr>
            <p:ph type="title"/>
          </p:nvPr>
        </p:nvSpPr>
        <p:spPr/>
        <p:txBody>
          <a:bodyPr/>
          <a:lstStyle/>
          <a:p>
            <a:pPr rtl="1"/>
            <a:endParaRPr lang="en-US" dirty="0"/>
          </a:p>
        </p:txBody>
      </p:sp>
    </p:spTree>
    <p:extLst>
      <p:ext uri="{BB962C8B-B14F-4D97-AF65-F5344CB8AC3E}">
        <p14:creationId xmlns:p14="http://schemas.microsoft.com/office/powerpoint/2010/main" val="743880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r" rtl="1"/>
            <a:r>
              <a:rPr lang="ar-IQ" sz="2400" dirty="0"/>
              <a:t>يمكن أن تحتوي قاعدة البيانات على أكثر من جدول التي تخزن معلومات حول مواضيع مختلفة. يمكن أن يحتوي كل جدول على حقول عديدة بها أنواع بيانات مختلفة تتضمن نصوص وأرقام وتواريخ وصور.</a:t>
            </a:r>
            <a:endParaRPr lang="en-US" sz="2400" dirty="0"/>
          </a:p>
          <a:p>
            <a:pPr algn="r" rtl="1"/>
            <a:r>
              <a:rPr lang="ar-IQ" sz="2400" dirty="0"/>
              <a:t> </a:t>
            </a:r>
            <a:endParaRPr lang="en-US" sz="2400" dirty="0"/>
          </a:p>
          <a:p>
            <a:pPr algn="r" rtl="1"/>
            <a:r>
              <a:rPr lang="ar-IQ" sz="2400" dirty="0"/>
              <a:t>طرق إنشاء الجدول:</a:t>
            </a:r>
            <a:endParaRPr lang="en-US" sz="2400" dirty="0"/>
          </a:p>
          <a:p>
            <a:pPr algn="r" rtl="1"/>
            <a:r>
              <a:rPr lang="ar-IQ" sz="2400" dirty="0"/>
              <a:t>من تبويب (إنشاء) نختار المجموعة (جداول) ومن ثم نختار</a:t>
            </a:r>
            <a:endParaRPr lang="en-US" sz="2400" dirty="0"/>
          </a:p>
          <a:p>
            <a:pPr algn="r" rtl="1"/>
            <a:r>
              <a:rPr lang="ar-IQ" sz="2400" b="1" dirty="0" smtClean="0"/>
              <a:t>طريقة </a:t>
            </a:r>
            <a:r>
              <a:rPr lang="ar-IQ" sz="2400" b="1" dirty="0" err="1" smtClean="0"/>
              <a:t>جدو</a:t>
            </a:r>
            <a:r>
              <a:rPr lang="ar-IQ" sz="2400" dirty="0" err="1" smtClean="0">
                <a:latin typeface="Times New Roman"/>
                <a:ea typeface="Times New Roman"/>
                <a:cs typeface="Simplified Arabic"/>
              </a:rPr>
              <a:t>و</a:t>
            </a:r>
            <a:endParaRPr lang="ar-IQ" sz="2400" dirty="0" smtClean="0">
              <a:latin typeface="Times New Roman"/>
              <a:ea typeface="Times New Roman"/>
              <a:cs typeface="Simplified Arabic"/>
            </a:endParaRPr>
          </a:p>
          <a:p>
            <a:pPr algn="r" rtl="1"/>
            <a:r>
              <a:rPr lang="ar-IQ" sz="2400" dirty="0" smtClean="0">
                <a:latin typeface="Times New Roman"/>
                <a:ea typeface="Times New Roman"/>
                <a:cs typeface="Simplified Arabic"/>
              </a:rPr>
              <a:t>يتم </a:t>
            </a:r>
            <a:r>
              <a:rPr lang="ar-IQ" sz="2400" dirty="0">
                <a:latin typeface="Times New Roman"/>
                <a:ea typeface="Times New Roman"/>
                <a:cs typeface="Simplified Arabic"/>
              </a:rPr>
              <a:t>ذلك بالضغط على جدول ليظهر لنا جدول فارغ بطريقة عرض ورقة البيانات في منطقة الكتابة ويتم التعامل معه كالتالي </a:t>
            </a:r>
            <a:r>
              <a:rPr lang="ar-IQ" sz="2400" b="1" dirty="0" smtClean="0"/>
              <a:t>ل فارغ</a:t>
            </a:r>
          </a:p>
          <a:p>
            <a:pPr algn="r" rtl="1"/>
            <a:endParaRPr lang="en-US" sz="2400" dirty="0"/>
          </a:p>
        </p:txBody>
      </p:sp>
      <p:sp>
        <p:nvSpPr>
          <p:cNvPr id="3" name="عنوان 2"/>
          <p:cNvSpPr>
            <a:spLocks noGrp="1"/>
          </p:cNvSpPr>
          <p:nvPr>
            <p:ph type="title"/>
          </p:nvPr>
        </p:nvSpPr>
        <p:spPr/>
        <p:txBody>
          <a:bodyPr/>
          <a:lstStyle/>
          <a:p>
            <a:pPr rtl="1"/>
            <a:endParaRPr lang="en-US" dirty="0"/>
          </a:p>
        </p:txBody>
      </p:sp>
    </p:spTree>
    <p:extLst>
      <p:ext uri="{BB962C8B-B14F-4D97-AF65-F5344CB8AC3E}">
        <p14:creationId xmlns:p14="http://schemas.microsoft.com/office/powerpoint/2010/main" val="3146249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dirty="0"/>
          </a:p>
        </p:txBody>
      </p:sp>
      <p:sp>
        <p:nvSpPr>
          <p:cNvPr id="2" name="عنصر نائب للمحتوى 1"/>
          <p:cNvSpPr>
            <a:spLocks noGrp="1"/>
          </p:cNvSpPr>
          <p:nvPr>
            <p:ph idx="1"/>
          </p:nvPr>
        </p:nvSpPr>
        <p:spPr/>
        <p:txBody>
          <a:bodyPr/>
          <a:lstStyle/>
          <a:p>
            <a:endParaRPr lang="en-US"/>
          </a:p>
        </p:txBody>
      </p:sp>
      <p:pic>
        <p:nvPicPr>
          <p:cNvPr id="5" name="صورة 4"/>
          <p:cNvPicPr/>
          <p:nvPr/>
        </p:nvPicPr>
        <p:blipFill>
          <a:blip r:embed="rId2"/>
          <a:stretch>
            <a:fillRect/>
          </a:stretch>
        </p:blipFill>
        <p:spPr>
          <a:xfrm>
            <a:off x="1628457" y="1773872"/>
            <a:ext cx="6039887" cy="4823480"/>
          </a:xfrm>
          <a:prstGeom prst="rect">
            <a:avLst/>
          </a:prstGeom>
        </p:spPr>
      </p:pic>
    </p:spTree>
    <p:extLst>
      <p:ext uri="{BB962C8B-B14F-4D97-AF65-F5344CB8AC3E}">
        <p14:creationId xmlns:p14="http://schemas.microsoft.com/office/powerpoint/2010/main" val="3025978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r>
              <a:rPr lang="ar-IQ" b="1" dirty="0"/>
              <a:t>شريط العنوان:</a:t>
            </a:r>
            <a:endParaRPr lang="en-US" dirty="0"/>
          </a:p>
        </p:txBody>
      </p:sp>
      <p:sp>
        <p:nvSpPr>
          <p:cNvPr id="2" name="عنصر نائب للمحتوى 1"/>
          <p:cNvSpPr>
            <a:spLocks noGrp="1"/>
          </p:cNvSpPr>
          <p:nvPr>
            <p:ph idx="1"/>
          </p:nvPr>
        </p:nvSpPr>
        <p:spPr/>
        <p:txBody>
          <a:bodyPr/>
          <a:lstStyle/>
          <a:p>
            <a:pPr marL="45720" indent="0">
              <a:buNone/>
            </a:pPr>
            <a:r>
              <a:rPr lang="ar-IQ" dirty="0"/>
              <a:t>يتم النقر على كلمة إضافة حقل جديد وكتابة اسم الحقل المراد إدخاله ضمن الجدول وهكذا حتى ننتهي من إدراج جميع الحقول المراد تضمينها للجدول البيانات كما في الصورة أدناه.</a:t>
            </a:r>
            <a:endParaRPr lang="en-US" dirty="0"/>
          </a:p>
          <a:p>
            <a:pPr marL="45720" indent="0">
              <a:buNone/>
            </a:pPr>
            <a:endParaRPr lang="en-US" dirty="0"/>
          </a:p>
        </p:txBody>
      </p:sp>
      <p:pic>
        <p:nvPicPr>
          <p:cNvPr id="8" name="صورة 7"/>
          <p:cNvPicPr/>
          <p:nvPr/>
        </p:nvPicPr>
        <p:blipFill>
          <a:blip r:embed="rId2">
            <a:extLst>
              <a:ext uri="{28A0092B-C50C-407E-A947-70E740481C1C}">
                <a14:useLocalDpi xmlns:a14="http://schemas.microsoft.com/office/drawing/2010/main" val="0"/>
              </a:ext>
            </a:extLst>
          </a:blip>
          <a:srcRect/>
          <a:stretch>
            <a:fillRect/>
          </a:stretch>
        </p:blipFill>
        <p:spPr bwMode="auto">
          <a:xfrm>
            <a:off x="1672272" y="2866072"/>
            <a:ext cx="5996072" cy="2939192"/>
          </a:xfrm>
          <a:prstGeom prst="rect">
            <a:avLst/>
          </a:prstGeom>
          <a:noFill/>
          <a:ln>
            <a:noFill/>
          </a:ln>
        </p:spPr>
      </p:pic>
    </p:spTree>
    <p:extLst>
      <p:ext uri="{BB962C8B-B14F-4D97-AF65-F5344CB8AC3E}">
        <p14:creationId xmlns:p14="http://schemas.microsoft.com/office/powerpoint/2010/main" val="2034363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dirty="0"/>
          </a:p>
        </p:txBody>
      </p:sp>
      <p:sp>
        <p:nvSpPr>
          <p:cNvPr id="2" name="عنصر نائب للمحتوى 1"/>
          <p:cNvSpPr>
            <a:spLocks noGrp="1"/>
          </p:cNvSpPr>
          <p:nvPr>
            <p:ph idx="1"/>
          </p:nvPr>
        </p:nvSpPr>
        <p:spPr/>
        <p:txBody>
          <a:bodyPr>
            <a:normAutofit fontScale="85000" lnSpcReduction="20000"/>
          </a:bodyPr>
          <a:lstStyle/>
          <a:p>
            <a:pPr algn="r" rtl="1"/>
            <a:r>
              <a:rPr lang="ar-IQ" sz="3200" dirty="0"/>
              <a:t>ونجد في بداية الجدول العلامة * وهي ترشدنا ان السجل هو السجل التالي والذي سيتم إدخال البيانات فيه ويتم إدخال البيانات ولكن من الأفضل تحديد نوع البيانات التي سيتم إدخالها في كل جدول على سبيل المثال:</a:t>
            </a:r>
            <a:endParaRPr lang="en-US" sz="3200" dirty="0"/>
          </a:p>
          <a:p>
            <a:pPr algn="r" rtl="1"/>
            <a:r>
              <a:rPr lang="ar-IQ" sz="3200" dirty="0"/>
              <a:t> </a:t>
            </a:r>
            <a:endParaRPr lang="en-US" sz="3200" dirty="0"/>
          </a:p>
          <a:p>
            <a:pPr lvl="0" algn="r" rtl="1"/>
            <a:r>
              <a:rPr lang="ar-IQ" sz="3200" dirty="0"/>
              <a:t>حقل الراتب لابد أن يكون به رقم الراتب (مقداره) وتمييز العملة (دولار ، دينار، يورو,...)</a:t>
            </a:r>
            <a:endParaRPr lang="en-US" sz="3200" dirty="0"/>
          </a:p>
          <a:p>
            <a:pPr lvl="0" algn="r" rtl="1"/>
            <a:r>
              <a:rPr lang="ar-IQ" sz="3200" dirty="0"/>
              <a:t>حقل الوظيفة لابد أن يكون به نص كتابي وليس رقم فلا توجد وظيفة برقم وكذلك حقل الاسم.</a:t>
            </a:r>
            <a:endParaRPr lang="en-US" sz="3200" dirty="0"/>
          </a:p>
          <a:p>
            <a:pPr lvl="0" algn="r" rtl="1"/>
            <a:r>
              <a:rPr lang="ar-IQ" sz="3200" dirty="0"/>
              <a:t>رقم البطاقة لابد أن يكون نوع الحقل لها رقم.</a:t>
            </a:r>
            <a:endParaRPr lang="en-US" sz="3200" dirty="0"/>
          </a:p>
          <a:p>
            <a:pPr algn="r"/>
            <a:r>
              <a:rPr lang="en-US" sz="3200" dirty="0"/>
              <a:t> </a:t>
            </a:r>
            <a:endParaRPr lang="en-US" sz="3200" dirty="0"/>
          </a:p>
        </p:txBody>
      </p:sp>
    </p:spTree>
    <p:extLst>
      <p:ext uri="{BB962C8B-B14F-4D97-AF65-F5344CB8AC3E}">
        <p14:creationId xmlns:p14="http://schemas.microsoft.com/office/powerpoint/2010/main" val="3096741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lvl="0" rtl="1"/>
            <a:r>
              <a:rPr lang="ar-IQ" b="1" dirty="0"/>
              <a:t>إنشاء جدول بطريقة عرض التصميم:</a:t>
            </a:r>
            <a:r>
              <a:rPr lang="en-US" dirty="0"/>
              <a:t/>
            </a:r>
            <a:br>
              <a:rPr lang="en-US" dirty="0"/>
            </a:br>
            <a:endParaRPr lang="en-US" dirty="0"/>
          </a:p>
        </p:txBody>
      </p:sp>
      <p:sp>
        <p:nvSpPr>
          <p:cNvPr id="2" name="عنصر نائب للمحتوى 1"/>
          <p:cNvSpPr>
            <a:spLocks noGrp="1"/>
          </p:cNvSpPr>
          <p:nvPr>
            <p:ph idx="1"/>
          </p:nvPr>
        </p:nvSpPr>
        <p:spPr/>
        <p:txBody>
          <a:bodyPr>
            <a:normAutofit/>
          </a:bodyPr>
          <a:lstStyle/>
          <a:p>
            <a:pPr algn="r" rtl="1"/>
            <a:r>
              <a:rPr lang="ar-IQ" sz="2800" dirty="0" smtClean="0"/>
              <a:t>يتم </a:t>
            </a:r>
            <a:r>
              <a:rPr lang="ar-IQ" sz="2800" dirty="0"/>
              <a:t>ذلك من خلال الانتقال إلى عرض التصميم وذلك من خلال تبويب الصفحة انشاء مجموعة جداول ويتم منها اختيار طريقة عرض التصميم كما في الصورة أدناه:</a:t>
            </a:r>
            <a:endParaRPr lang="en-US" sz="2800" dirty="0"/>
          </a:p>
          <a:p>
            <a:pPr algn="r" rtl="1"/>
            <a:r>
              <a:rPr lang="ar-IQ" sz="2800" dirty="0"/>
              <a:t> </a:t>
            </a:r>
            <a:endParaRPr lang="en-US" sz="2800" dirty="0"/>
          </a:p>
          <a:p>
            <a:pPr algn="r" rtl="1"/>
            <a:r>
              <a:rPr lang="ar-IQ" sz="2800" dirty="0"/>
              <a:t>وعند النقر على طريقة عرض التصميم تظهر لنا النافذة التالية والتي تطلب منا حفظ الجدول باسم معين كما في الشكل أدناه:</a:t>
            </a:r>
            <a:endParaRPr lang="en-US" sz="2800" dirty="0"/>
          </a:p>
          <a:p>
            <a:pPr algn="r"/>
            <a:endParaRPr lang="en-US" sz="2800" dirty="0"/>
          </a:p>
        </p:txBody>
      </p:sp>
    </p:spTree>
    <p:extLst>
      <p:ext uri="{BB962C8B-B14F-4D97-AF65-F5344CB8AC3E}">
        <p14:creationId xmlns:p14="http://schemas.microsoft.com/office/powerpoint/2010/main" val="1675912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dirty="0"/>
          </a:p>
        </p:txBody>
      </p:sp>
      <p:pic>
        <p:nvPicPr>
          <p:cNvPr id="8" name="عنصر نائب للمحتوى 7"/>
          <p:cNvPicPr>
            <a:picLocks noGrp="1"/>
          </p:cNvPicPr>
          <p:nvPr>
            <p:ph idx="1"/>
          </p:nvPr>
        </p:nvPicPr>
        <p:blipFill>
          <a:blip r:embed="rId2"/>
          <a:stretch>
            <a:fillRect/>
          </a:stretch>
        </p:blipFill>
        <p:spPr>
          <a:xfrm>
            <a:off x="665543" y="1719263"/>
            <a:ext cx="7838314" cy="4406900"/>
          </a:xfrm>
          <a:prstGeom prst="rect">
            <a:avLst/>
          </a:prstGeom>
        </p:spPr>
      </p:pic>
    </p:spTree>
    <p:extLst>
      <p:ext uri="{BB962C8B-B14F-4D97-AF65-F5344CB8AC3E}">
        <p14:creationId xmlns:p14="http://schemas.microsoft.com/office/powerpoint/2010/main" val="1657132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marL="89535" indent="-226695" algn="r" rtl="1">
              <a:lnSpc>
                <a:spcPct val="150000"/>
              </a:lnSpc>
              <a:tabLst>
                <a:tab pos="269875" algn="l"/>
              </a:tabLst>
            </a:pPr>
            <a:r>
              <a:rPr lang="ar-IQ" sz="2800" b="1" dirty="0"/>
              <a:t>بعض الأنواع البيانية التي يمكن تضمينها داخل حقول الجدول:</a:t>
            </a:r>
            <a:r>
              <a:rPr lang="en-US" sz="2800" dirty="0"/>
              <a:t/>
            </a:r>
            <a:br>
              <a:rPr lang="en-US" sz="2800" dirty="0"/>
            </a:br>
            <a:endParaRPr lang="en-US" sz="2800" dirty="0"/>
          </a:p>
        </p:txBody>
      </p:sp>
      <p:sp>
        <p:nvSpPr>
          <p:cNvPr id="2" name="عنصر نائب للمحتوى 1"/>
          <p:cNvSpPr>
            <a:spLocks noGrp="1"/>
          </p:cNvSpPr>
          <p:nvPr>
            <p:ph idx="1"/>
          </p:nvPr>
        </p:nvSpPr>
        <p:spPr/>
        <p:txBody>
          <a:bodyPr>
            <a:normAutofit/>
          </a:bodyPr>
          <a:lstStyle/>
          <a:p>
            <a:pPr lvl="0" algn="r" rtl="1"/>
            <a:r>
              <a:rPr lang="ar-IQ" sz="2400" i="1" dirty="0" smtClean="0"/>
              <a:t>نص</a:t>
            </a:r>
            <a:r>
              <a:rPr lang="ar-IQ" sz="2400" dirty="0"/>
              <a:t>: يشمل بيانات أبجدية نصوص وأرقام ويمكن آن يخزن أكثر من 255 حرف.</a:t>
            </a:r>
            <a:endParaRPr lang="en-US" sz="2400" dirty="0"/>
          </a:p>
          <a:p>
            <a:pPr lvl="0" algn="r" rtl="1"/>
            <a:r>
              <a:rPr lang="ar-IQ" sz="2400" i="1" dirty="0"/>
              <a:t>مذكرة</a:t>
            </a:r>
            <a:r>
              <a:rPr lang="ar-IQ" sz="2400" dirty="0"/>
              <a:t>: يشمل بيانات أبجدية نصوص وأرقام ويمكن آن يخزن أكثر ويمكن أن تخزن 2 جيجا بايت من    البيانات وهو الحد الأقصى لكافة قواعد بيانات أكسس. إذا كنت تدخل البيانات يدويا فيمكنك إدخال أكثر من 65535 حرف وعرضها في حقل الجدول. تذكر بان إضافة 2 جيجا بايت من البيانات يتسبب في تشغيل قاعدة البيانات ببطيء.</a:t>
            </a:r>
            <a:endParaRPr lang="en-US" sz="2400" dirty="0"/>
          </a:p>
          <a:p>
            <a:pPr lvl="0" algn="r" rtl="1"/>
            <a:r>
              <a:rPr lang="ar-IQ" sz="2400" i="1" dirty="0"/>
              <a:t>رقم: </a:t>
            </a:r>
            <a:r>
              <a:rPr lang="ar-IQ" sz="2400" dirty="0"/>
              <a:t>تستخدم الحقول الرقمية الإعداد حجم الحقل الذي يتحكم في حجم القيم التي يمكن ان يحتويها الحقل  يمكنك تعين حجم الحقل إلى 1،2،4،8،16 بايت</a:t>
            </a:r>
            <a:endParaRPr lang="en-US" sz="2400" dirty="0"/>
          </a:p>
          <a:p>
            <a:pPr algn="r"/>
            <a:endParaRPr lang="en-US" sz="2400" dirty="0"/>
          </a:p>
        </p:txBody>
      </p:sp>
    </p:spTree>
    <p:extLst>
      <p:ext uri="{BB962C8B-B14F-4D97-AF65-F5344CB8AC3E}">
        <p14:creationId xmlns:p14="http://schemas.microsoft.com/office/powerpoint/2010/main" val="2284527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marL="89535" indent="-226695" algn="just" rtl="1">
              <a:lnSpc>
                <a:spcPct val="150000"/>
              </a:lnSpc>
              <a:spcAft>
                <a:spcPts val="0"/>
              </a:spcAft>
              <a:tabLst>
                <a:tab pos="1839595" algn="l"/>
              </a:tabLst>
            </a:pPr>
            <a:endParaRPr lang="en-US" sz="2800" dirty="0"/>
          </a:p>
        </p:txBody>
      </p:sp>
      <p:sp>
        <p:nvSpPr>
          <p:cNvPr id="2" name="عنصر نائب للمحتوى 1"/>
          <p:cNvSpPr>
            <a:spLocks noGrp="1"/>
          </p:cNvSpPr>
          <p:nvPr>
            <p:ph idx="1"/>
          </p:nvPr>
        </p:nvSpPr>
        <p:spPr/>
        <p:txBody>
          <a:bodyPr/>
          <a:lstStyle/>
          <a:p>
            <a:endParaRPr lang="en-US" dirty="0"/>
          </a:p>
        </p:txBody>
      </p:sp>
      <p:sp>
        <p:nvSpPr>
          <p:cNvPr id="5" name="مستطيل 4"/>
          <p:cNvSpPr/>
          <p:nvPr/>
        </p:nvSpPr>
        <p:spPr>
          <a:xfrm>
            <a:off x="323528" y="1582341"/>
            <a:ext cx="8532440" cy="4524315"/>
          </a:xfrm>
          <a:prstGeom prst="rect">
            <a:avLst/>
          </a:prstGeom>
        </p:spPr>
        <p:txBody>
          <a:bodyPr wrap="square">
            <a:spAutoFit/>
          </a:bodyPr>
          <a:lstStyle/>
          <a:p>
            <a:pPr lvl="0"/>
            <a:r>
              <a:rPr lang="ar-IQ" sz="2400" i="1" dirty="0"/>
              <a:t>تاريخ/وقت:</a:t>
            </a:r>
            <a:r>
              <a:rPr lang="ar-IQ" sz="2400" dirty="0"/>
              <a:t> يخزن برنامج أكسس كافة التواريخ كأعداد 8 بايت ذات دقة </a:t>
            </a:r>
            <a:r>
              <a:rPr lang="ar-IQ" sz="2400" dirty="0" smtClean="0"/>
              <a:t>مزدوجة</a:t>
            </a:r>
          </a:p>
          <a:p>
            <a:pPr lvl="0"/>
            <a:r>
              <a:rPr lang="ar-IQ" sz="2400" dirty="0" smtClean="0"/>
              <a:t>.</a:t>
            </a:r>
            <a:endParaRPr lang="en-US" sz="2400" dirty="0"/>
          </a:p>
          <a:p>
            <a:pPr lvl="0"/>
            <a:r>
              <a:rPr lang="ar-IQ" sz="2400" i="1" dirty="0"/>
              <a:t>عملة: </a:t>
            </a:r>
            <a:r>
              <a:rPr lang="ar-IQ" sz="2400" dirty="0"/>
              <a:t>بيانات نقدية وتخزن البيانات كأعداد وتقريبها إلى أربع مراتب عشرية</a:t>
            </a:r>
            <a:r>
              <a:rPr lang="ar-IQ" sz="2400" dirty="0" smtClean="0"/>
              <a:t>.</a:t>
            </a:r>
          </a:p>
          <a:p>
            <a:pPr lvl="0"/>
            <a:endParaRPr lang="en-US" sz="2400" dirty="0"/>
          </a:p>
          <a:p>
            <a:pPr lvl="0"/>
            <a:r>
              <a:rPr lang="ar-IQ" sz="2400" i="1" dirty="0"/>
              <a:t>ترقيم تلقائي</a:t>
            </a:r>
            <a:r>
              <a:rPr lang="ar-IQ" sz="2400" dirty="0"/>
              <a:t>:  قيم فريدة (لا تتكرر) يتم إنشائها في أكسس عند تكوين سجل جديد، وتخزن البيانات كأعداد 4 بايت ، ويستخدم عادة في المفاتيح الأساسية</a:t>
            </a:r>
            <a:r>
              <a:rPr lang="ar-IQ" sz="2400" dirty="0" smtClean="0"/>
              <a:t>.</a:t>
            </a:r>
          </a:p>
          <a:p>
            <a:pPr lvl="0"/>
            <a:endParaRPr lang="en-US" sz="2400" dirty="0"/>
          </a:p>
          <a:p>
            <a:pPr lvl="0"/>
            <a:r>
              <a:rPr lang="ar-IQ" sz="2400" i="1" dirty="0"/>
              <a:t>نعم/لا</a:t>
            </a:r>
            <a:r>
              <a:rPr lang="ar-IQ" sz="2400" dirty="0"/>
              <a:t>: بيانات </a:t>
            </a:r>
            <a:r>
              <a:rPr lang="en-US" sz="2400" dirty="0"/>
              <a:t>true </a:t>
            </a:r>
            <a:r>
              <a:rPr lang="ar-IQ" sz="2400" dirty="0"/>
              <a:t> أو </a:t>
            </a:r>
            <a:r>
              <a:rPr lang="en-US" sz="2400" dirty="0"/>
              <a:t>false </a:t>
            </a:r>
            <a:r>
              <a:rPr lang="ar-IQ" sz="2400" dirty="0"/>
              <a:t> يستخدم </a:t>
            </a:r>
            <a:r>
              <a:rPr lang="en-US" sz="2400" dirty="0"/>
              <a:t> 1 </a:t>
            </a:r>
            <a:r>
              <a:rPr lang="ar-IQ" sz="2400" dirty="0"/>
              <a:t>لكافة القيم </a:t>
            </a:r>
            <a:r>
              <a:rPr lang="en-US" sz="2400" dirty="0"/>
              <a:t>yes </a:t>
            </a:r>
            <a:r>
              <a:rPr lang="ar-IQ" sz="2400" dirty="0"/>
              <a:t> و يستخدم </a:t>
            </a:r>
            <a:r>
              <a:rPr lang="en-US" sz="2400" dirty="0"/>
              <a:t>0</a:t>
            </a:r>
            <a:r>
              <a:rPr lang="ar-IQ" sz="2400" dirty="0"/>
              <a:t> لكافة القيم </a:t>
            </a:r>
            <a:r>
              <a:rPr lang="en-US" sz="2400" dirty="0"/>
              <a:t>No</a:t>
            </a:r>
            <a:r>
              <a:rPr lang="ar-IQ" sz="2400" dirty="0" smtClean="0"/>
              <a:t>.</a:t>
            </a:r>
          </a:p>
          <a:p>
            <a:pPr lvl="0"/>
            <a:endParaRPr lang="en-US" sz="2400" dirty="0"/>
          </a:p>
          <a:p>
            <a:pPr lvl="0"/>
            <a:r>
              <a:rPr lang="ar-IQ" sz="2400" i="1" dirty="0"/>
              <a:t>ارتباط تشعبي</a:t>
            </a:r>
            <a:r>
              <a:rPr lang="ar-IQ" sz="2400" dirty="0"/>
              <a:t>: رابط لموقع ويب أو موقع ملف على جهاز الكومبيوتر نفسه.</a:t>
            </a:r>
            <a:endParaRPr lang="en-US" sz="2400" dirty="0"/>
          </a:p>
          <a:p>
            <a:pPr lvl="0"/>
            <a:r>
              <a:rPr lang="ar-IQ" sz="2400" i="1" dirty="0"/>
              <a:t>مرفقات: </a:t>
            </a:r>
            <a:r>
              <a:rPr lang="ar-IQ" sz="2400" dirty="0"/>
              <a:t>أية نوع ملفات مدعمة مثل صور، وثائق ، مخططات.</a:t>
            </a:r>
            <a:endParaRPr lang="en-US" sz="2400" dirty="0"/>
          </a:p>
        </p:txBody>
      </p:sp>
    </p:spTree>
    <p:extLst>
      <p:ext uri="{BB962C8B-B14F-4D97-AF65-F5344CB8AC3E}">
        <p14:creationId xmlns:p14="http://schemas.microsoft.com/office/powerpoint/2010/main" val="3719585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r" rtl="1"/>
            <a:r>
              <a:rPr lang="ar-IQ" sz="3600" dirty="0"/>
              <a:t>يتم فتح برنامج مايكروسوفت أكسس من خلال الخطوات التالية:</a:t>
            </a:r>
            <a:endParaRPr lang="en-US" sz="3600" dirty="0"/>
          </a:p>
          <a:p>
            <a:pPr algn="r"/>
            <a:r>
              <a:rPr lang="en-US" sz="3600" dirty="0"/>
              <a:t>Start </a:t>
            </a:r>
            <a:r>
              <a:rPr lang="en-US" sz="3600" dirty="0">
                <a:sym typeface="Wingdings"/>
              </a:rPr>
              <a:t></a:t>
            </a:r>
            <a:r>
              <a:rPr lang="en-US" sz="3600" dirty="0"/>
              <a:t>All Programs </a:t>
            </a:r>
            <a:r>
              <a:rPr lang="en-US" sz="3600" dirty="0">
                <a:sym typeface="Wingdings"/>
              </a:rPr>
              <a:t></a:t>
            </a:r>
            <a:r>
              <a:rPr lang="en-US" sz="3600" dirty="0"/>
              <a:t> Microsoft Office </a:t>
            </a:r>
            <a:r>
              <a:rPr lang="en-US" sz="3600" dirty="0">
                <a:sym typeface="Wingdings"/>
              </a:rPr>
              <a:t></a:t>
            </a:r>
            <a:r>
              <a:rPr lang="en-US" sz="3600" dirty="0"/>
              <a:t> Microsoft Office Access 2010</a:t>
            </a:r>
          </a:p>
          <a:p>
            <a:pPr algn="r" rtl="1"/>
            <a:r>
              <a:rPr lang="ar-IQ" sz="3600" dirty="0"/>
              <a:t>لتظهر لنا النافذة التالية والتي تتكون من:</a:t>
            </a:r>
            <a:endParaRPr lang="en-US" sz="3600" dirty="0"/>
          </a:p>
          <a:p>
            <a:pPr algn="r" rtl="1"/>
            <a:endParaRPr lang="en-US" sz="3600" dirty="0"/>
          </a:p>
        </p:txBody>
      </p:sp>
      <p:sp>
        <p:nvSpPr>
          <p:cNvPr id="3" name="عنوان 2"/>
          <p:cNvSpPr>
            <a:spLocks noGrp="1"/>
          </p:cNvSpPr>
          <p:nvPr>
            <p:ph type="title"/>
          </p:nvPr>
        </p:nvSpPr>
        <p:spPr/>
        <p:txBody>
          <a:bodyPr/>
          <a:lstStyle/>
          <a:p>
            <a:pPr marL="439420" indent="-226695" algn="just" rtl="1">
              <a:lnSpc>
                <a:spcPct val="150000"/>
              </a:lnSpc>
              <a:spcAft>
                <a:spcPts val="0"/>
              </a:spcAft>
            </a:pPr>
            <a:r>
              <a:rPr lang="ar-IQ" dirty="0">
                <a:solidFill>
                  <a:srgbClr val="FF0000"/>
                </a:solidFill>
                <a:latin typeface="Times New Roman"/>
                <a:ea typeface="Times New Roman"/>
                <a:cs typeface="Simplified Arabic"/>
              </a:rPr>
              <a:t>فتح برنامج مايكروسوفت أكسس 2010</a:t>
            </a:r>
            <a:endParaRPr lang="en-US" sz="2800" dirty="0">
              <a:latin typeface="Times New Roman"/>
              <a:ea typeface="Times New Roman"/>
              <a:cs typeface="Simplified Arabic"/>
            </a:endParaRPr>
          </a:p>
        </p:txBody>
      </p:sp>
    </p:spTree>
    <p:extLst>
      <p:ext uri="{BB962C8B-B14F-4D97-AF65-F5344CB8AC3E}">
        <p14:creationId xmlns:p14="http://schemas.microsoft.com/office/powerpoint/2010/main" val="2552675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sz="4000" dirty="0"/>
          </a:p>
        </p:txBody>
      </p:sp>
      <p:sp>
        <p:nvSpPr>
          <p:cNvPr id="2" name="عنصر نائب للمحتوى 1"/>
          <p:cNvSpPr>
            <a:spLocks noGrp="1"/>
          </p:cNvSpPr>
          <p:nvPr>
            <p:ph idx="1"/>
          </p:nvPr>
        </p:nvSpPr>
        <p:spPr/>
        <p:txBody>
          <a:bodyPr/>
          <a:lstStyle/>
          <a:p>
            <a:endParaRPr lang="en-US" dirty="0"/>
          </a:p>
        </p:txBody>
      </p:sp>
      <p:sp>
        <p:nvSpPr>
          <p:cNvPr id="4" name="مستطيل 3"/>
          <p:cNvSpPr/>
          <p:nvPr/>
        </p:nvSpPr>
        <p:spPr>
          <a:xfrm>
            <a:off x="539552" y="1997839"/>
            <a:ext cx="8208912" cy="2677656"/>
          </a:xfrm>
          <a:prstGeom prst="rect">
            <a:avLst/>
          </a:prstGeom>
        </p:spPr>
        <p:txBody>
          <a:bodyPr wrap="square">
            <a:spAutoFit/>
          </a:bodyPr>
          <a:lstStyle/>
          <a:p>
            <a:r>
              <a:rPr lang="ar-SA" sz="2400" dirty="0"/>
              <a:t>ومن كل هذه المكونات تتكون قاعدة بيانات كاملة والتي تظهر في جزء التنقل ولكن من الجدير بالذكر ان اساس أي قاعدة بيانات هي الجداول فمنها تبدأ أولى خطواتنا في بناء قاعدة بيانات وليس من </a:t>
            </a:r>
            <a:r>
              <a:rPr lang="ar-SA" sz="2400" dirty="0" err="1"/>
              <a:t>الضرورري</a:t>
            </a:r>
            <a:r>
              <a:rPr lang="ar-SA" sz="2400" dirty="0"/>
              <a:t> ان تحتوي قاعدة البيانات على تقارير او وحدات ماكرو ووحدات نمطية او استعلامات ولكنها لابد ان تحتوي على جدول واحد على الاقل ولإتمام الشكل الجمالي نقوم بتنفيذ نموذج واحد نستخدمه في ادخال البيانات الى قاعدة البيانات ولا نضطر الى التعامل مع الجداول وذلك للشكل المنسق والجميل للنماذج والذي تظهر فيه موهبة التصميم والابتكار لدينا.</a:t>
            </a:r>
            <a:endParaRPr lang="en-US" sz="2400" dirty="0"/>
          </a:p>
        </p:txBody>
      </p:sp>
    </p:spTree>
    <p:extLst>
      <p:ext uri="{BB962C8B-B14F-4D97-AF65-F5344CB8AC3E}">
        <p14:creationId xmlns:p14="http://schemas.microsoft.com/office/powerpoint/2010/main" val="929200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en-US" dirty="0"/>
          </a:p>
        </p:txBody>
      </p:sp>
      <p:pic>
        <p:nvPicPr>
          <p:cNvPr id="4" name="عنصر نائب للمحتوى 3"/>
          <p:cNvPicPr>
            <a:picLocks noGrp="1"/>
          </p:cNvPicPr>
          <p:nvPr>
            <p:ph idx="1"/>
          </p:nvPr>
        </p:nvPicPr>
        <p:blipFill>
          <a:blip r:embed="rId2"/>
          <a:stretch>
            <a:fillRect/>
          </a:stretch>
        </p:blipFill>
        <p:spPr>
          <a:xfrm>
            <a:off x="665543" y="1719263"/>
            <a:ext cx="7838314" cy="4406900"/>
          </a:xfrm>
          <a:prstGeom prst="rect">
            <a:avLst/>
          </a:prstGeom>
        </p:spPr>
      </p:pic>
    </p:spTree>
    <p:extLst>
      <p:ext uri="{BB962C8B-B14F-4D97-AF65-F5344CB8AC3E}">
        <p14:creationId xmlns:p14="http://schemas.microsoft.com/office/powerpoint/2010/main" val="3149465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algn="r" rtl="1"/>
            <a:r>
              <a:rPr lang="ar-IQ" sz="3600" dirty="0" smtClean="0"/>
              <a:t>عند </a:t>
            </a:r>
            <a:r>
              <a:rPr lang="ar-IQ" sz="3600" dirty="0"/>
              <a:t>فتح البرنامج لأول مرة تظهر لنا شاشة الشروع في استخدام مايكروسوفت أكسس 2010يتم اختيار قاعدة بيانات جديدة فارغة ويتم اختيار اسم قاعدة بيانات وكتابته في الجزء المخصص لذلك أسفل يسار الشاشة كما في الصورة أدناه ونلاحظ إن مسار التخزين لقاعدة البيانات هو في الحافظة </a:t>
            </a:r>
            <a:r>
              <a:rPr lang="en-US" sz="3600" dirty="0"/>
              <a:t>my document  </a:t>
            </a:r>
            <a:r>
              <a:rPr lang="ar-IQ" sz="3600" dirty="0"/>
              <a:t>ويمكن تغيرها حسب رغبتك.</a:t>
            </a:r>
            <a:endParaRPr lang="en-US" sz="3600" dirty="0"/>
          </a:p>
          <a:p>
            <a:pPr algn="r" rtl="1"/>
            <a:endParaRPr lang="en-US" sz="3600" dirty="0"/>
          </a:p>
        </p:txBody>
      </p:sp>
      <p:sp>
        <p:nvSpPr>
          <p:cNvPr id="3" name="عنوان 2"/>
          <p:cNvSpPr>
            <a:spLocks noGrp="1"/>
          </p:cNvSpPr>
          <p:nvPr>
            <p:ph type="title"/>
          </p:nvPr>
        </p:nvSpPr>
        <p:spPr/>
        <p:txBody>
          <a:bodyPr/>
          <a:lstStyle/>
          <a:p>
            <a:r>
              <a:rPr lang="ar-IQ" dirty="0"/>
              <a:t>إنشاء قاعدة بيانات فارغة</a:t>
            </a:r>
            <a:r>
              <a:rPr lang="en-US" dirty="0"/>
              <a:t/>
            </a:r>
            <a:br>
              <a:rPr lang="en-US" dirty="0"/>
            </a:br>
            <a:endParaRPr lang="en-US" dirty="0"/>
          </a:p>
        </p:txBody>
      </p:sp>
    </p:spTree>
    <p:extLst>
      <p:ext uri="{BB962C8B-B14F-4D97-AF65-F5344CB8AC3E}">
        <p14:creationId xmlns:p14="http://schemas.microsoft.com/office/powerpoint/2010/main" val="3698380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dirty="0"/>
          </a:p>
        </p:txBody>
      </p:sp>
      <p:pic>
        <p:nvPicPr>
          <p:cNvPr id="4" name="عنصر نائب للمحتوى 3"/>
          <p:cNvPicPr>
            <a:picLocks noGrp="1"/>
          </p:cNvPicPr>
          <p:nvPr>
            <p:ph idx="1"/>
          </p:nvPr>
        </p:nvPicPr>
        <p:blipFill>
          <a:blip r:embed="rId2"/>
          <a:stretch>
            <a:fillRect/>
          </a:stretch>
        </p:blipFill>
        <p:spPr>
          <a:xfrm>
            <a:off x="665543" y="1719263"/>
            <a:ext cx="7838314" cy="4406900"/>
          </a:xfrm>
          <a:prstGeom prst="rect">
            <a:avLst/>
          </a:prstGeom>
        </p:spPr>
      </p:pic>
    </p:spTree>
    <p:extLst>
      <p:ext uri="{BB962C8B-B14F-4D97-AF65-F5344CB8AC3E}">
        <p14:creationId xmlns:p14="http://schemas.microsoft.com/office/powerpoint/2010/main" val="662141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r" rtl="1"/>
            <a:r>
              <a:rPr lang="ar-IQ" sz="2400" dirty="0"/>
              <a:t>وعند الضغط على زر إنشاء يتم عمل ملف وله الامتداد </a:t>
            </a:r>
            <a:r>
              <a:rPr lang="en-US" sz="2400" dirty="0" err="1"/>
              <a:t>accdb</a:t>
            </a:r>
            <a:r>
              <a:rPr lang="ar-IQ" sz="2400" dirty="0"/>
              <a:t> أي انه يكون على الشكل التالي</a:t>
            </a:r>
            <a:endParaRPr lang="en-US" sz="2400" dirty="0"/>
          </a:p>
          <a:p>
            <a:pPr algn="r" rtl="1"/>
            <a:r>
              <a:rPr lang="ar-IQ" sz="2400" dirty="0"/>
              <a:t>(</a:t>
            </a:r>
            <a:r>
              <a:rPr lang="en-US" sz="2400" dirty="0"/>
              <a:t>filename.accdb</a:t>
            </a:r>
            <a:r>
              <a:rPr lang="ar-IQ" sz="2400" dirty="0"/>
              <a:t>) وهذا هو امتداد ملفات الأكسس لقواعد البيانات وهو اختصار لكلمة </a:t>
            </a:r>
            <a:r>
              <a:rPr lang="en-US" sz="2400" dirty="0"/>
              <a:t>access data base </a:t>
            </a:r>
            <a:r>
              <a:rPr lang="ar-IQ" sz="2400" dirty="0"/>
              <a:t> نجده في حافظة المستندات </a:t>
            </a:r>
            <a:r>
              <a:rPr lang="en-US" sz="2400" dirty="0"/>
              <a:t>my document</a:t>
            </a:r>
            <a:r>
              <a:rPr lang="ar-IQ" sz="2400" dirty="0"/>
              <a:t> وتظهر لنا الشاشة التالية وفيها جدول افتراضي مسمى جداول1 ويمكن تغير مسماه حسب رغبتك وهو أول خطواتنا لإنشاء قاعدة البيانات وهو مخزن تلقائيا في قاعدة بياناتك.</a:t>
            </a:r>
            <a:endParaRPr lang="en-US" sz="2400" dirty="0"/>
          </a:p>
          <a:p>
            <a:pPr lvl="0" algn="r" rtl="1"/>
            <a:endParaRPr lang="en-US" sz="2400" dirty="0"/>
          </a:p>
        </p:txBody>
      </p:sp>
      <p:sp>
        <p:nvSpPr>
          <p:cNvPr id="3" name="عنوان 2"/>
          <p:cNvSpPr>
            <a:spLocks noGrp="1"/>
          </p:cNvSpPr>
          <p:nvPr>
            <p:ph type="title"/>
          </p:nvPr>
        </p:nvSpPr>
        <p:spPr/>
        <p:txBody>
          <a:bodyPr/>
          <a:lstStyle/>
          <a:p>
            <a:pPr rtl="1"/>
            <a:endParaRPr lang="en-US" dirty="0"/>
          </a:p>
        </p:txBody>
      </p:sp>
    </p:spTree>
    <p:extLst>
      <p:ext uri="{BB962C8B-B14F-4D97-AF65-F5344CB8AC3E}">
        <p14:creationId xmlns:p14="http://schemas.microsoft.com/office/powerpoint/2010/main" val="345293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rtl="1"/>
            <a:endParaRPr lang="en-US" dirty="0"/>
          </a:p>
        </p:txBody>
      </p:sp>
      <p:pic>
        <p:nvPicPr>
          <p:cNvPr id="4" name="عنصر نائب للمحتوى 3"/>
          <p:cNvPicPr>
            <a:picLocks noGrp="1"/>
          </p:cNvPicPr>
          <p:nvPr>
            <p:ph idx="1"/>
          </p:nvPr>
        </p:nvPicPr>
        <p:blipFill>
          <a:blip r:embed="rId2"/>
          <a:stretch>
            <a:fillRect/>
          </a:stretch>
        </p:blipFill>
        <p:spPr>
          <a:xfrm>
            <a:off x="665543" y="1719263"/>
            <a:ext cx="7838314" cy="4406900"/>
          </a:xfrm>
          <a:prstGeom prst="rect">
            <a:avLst/>
          </a:prstGeom>
        </p:spPr>
      </p:pic>
    </p:spTree>
    <p:extLst>
      <p:ext uri="{BB962C8B-B14F-4D97-AF65-F5344CB8AC3E}">
        <p14:creationId xmlns:p14="http://schemas.microsoft.com/office/powerpoint/2010/main" val="677712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r" rtl="1"/>
            <a:r>
              <a:rPr lang="ar-IQ" sz="2400" dirty="0"/>
              <a:t>عند إغلاق البرنامج وإعادة فتحه من جديد نلاحظ تغير في شاشة الشروع في استخدام البرنامج حيث تظهر لنا في اليمين قواعد البيانات التي تم إنشائها ومنها نختار قاعدة البيانات التي نريد التعامل معها وفتحها تلقائيا</a:t>
            </a:r>
            <a:r>
              <a:rPr lang="ar-IQ" sz="2400" dirty="0" smtClean="0"/>
              <a:t>.</a:t>
            </a:r>
          </a:p>
          <a:p>
            <a:pPr algn="r" rtl="1"/>
            <a:endParaRPr lang="ar-IQ" sz="2400" dirty="0"/>
          </a:p>
          <a:p>
            <a:pPr algn="r" rtl="1"/>
            <a:endParaRPr lang="en-US" sz="2400" dirty="0"/>
          </a:p>
        </p:txBody>
      </p:sp>
      <p:sp>
        <p:nvSpPr>
          <p:cNvPr id="3" name="عنوان 2"/>
          <p:cNvSpPr>
            <a:spLocks noGrp="1"/>
          </p:cNvSpPr>
          <p:nvPr>
            <p:ph type="title"/>
          </p:nvPr>
        </p:nvSpPr>
        <p:spPr/>
        <p:txBody>
          <a:bodyPr/>
          <a:lstStyle/>
          <a:p>
            <a:pPr rtl="1"/>
            <a:endParaRPr lang="en-US" dirty="0"/>
          </a:p>
        </p:txBody>
      </p:sp>
      <p:pic>
        <p:nvPicPr>
          <p:cNvPr id="4" name="صورة 3"/>
          <p:cNvPicPr/>
          <p:nvPr/>
        </p:nvPicPr>
        <p:blipFill>
          <a:blip r:embed="rId2"/>
          <a:stretch>
            <a:fillRect/>
          </a:stretch>
        </p:blipFill>
        <p:spPr>
          <a:xfrm>
            <a:off x="1979712" y="3429000"/>
            <a:ext cx="5486400" cy="3084830"/>
          </a:xfrm>
          <a:prstGeom prst="rect">
            <a:avLst/>
          </a:prstGeom>
        </p:spPr>
      </p:pic>
    </p:spTree>
    <p:extLst>
      <p:ext uri="{BB962C8B-B14F-4D97-AF65-F5344CB8AC3E}">
        <p14:creationId xmlns:p14="http://schemas.microsoft.com/office/powerpoint/2010/main" val="88869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r" rtl="1"/>
            <a:r>
              <a:rPr lang="ar-IQ" sz="2800" dirty="0" smtClean="0"/>
              <a:t>يحتوي </a:t>
            </a:r>
            <a:r>
              <a:rPr lang="ar-IQ" sz="2800" dirty="0"/>
              <a:t>الجدول على بيانات حول موضوع معين مثل الموظفين أو المنتجات. يحتوي كل سجل في الجدول على معلومات حول عنصر واحد موظف معين مثلا. يتكون السجل من حقول مثل الاسم والعنوان ورقم الهاتف . من الشائع  تسمية السجل بالصف  وتسمية الحقل بالعمود.</a:t>
            </a:r>
            <a:endParaRPr lang="en-US" sz="2800" dirty="0"/>
          </a:p>
          <a:p>
            <a:pPr algn="r" rtl="1"/>
            <a:endParaRPr lang="en-US" sz="2800" dirty="0"/>
          </a:p>
        </p:txBody>
      </p:sp>
      <p:sp>
        <p:nvSpPr>
          <p:cNvPr id="3" name="عنوان 2"/>
          <p:cNvSpPr>
            <a:spLocks noGrp="1"/>
          </p:cNvSpPr>
          <p:nvPr>
            <p:ph type="title"/>
          </p:nvPr>
        </p:nvSpPr>
        <p:spPr/>
        <p:txBody>
          <a:bodyPr/>
          <a:lstStyle/>
          <a:p>
            <a:pPr rtl="1"/>
            <a:r>
              <a:rPr lang="ar-IQ" sz="4000" dirty="0"/>
              <a:t>الجداول:</a:t>
            </a:r>
            <a:endParaRPr lang="en-US" sz="4000" dirty="0"/>
          </a:p>
        </p:txBody>
      </p:sp>
    </p:spTree>
    <p:extLst>
      <p:ext uri="{BB962C8B-B14F-4D97-AF65-F5344CB8AC3E}">
        <p14:creationId xmlns:p14="http://schemas.microsoft.com/office/powerpoint/2010/main" val="30021494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بكة">
  <a:themeElements>
    <a:clrScheme name="شبكة">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شبكة">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شبكة">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80</TotalTime>
  <Words>781</Words>
  <Application>Microsoft Office PowerPoint</Application>
  <PresentationFormat>عرض على الشاشة (3:4)‏</PresentationFormat>
  <Paragraphs>59</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شبكة</vt:lpstr>
      <vt:lpstr>DATA BASE USING MICROSOFT ACCESS</vt:lpstr>
      <vt:lpstr>فتح برنامج مايكروسوفت أكسس 2010</vt:lpstr>
      <vt:lpstr>عرض تقديمي في PowerPoint</vt:lpstr>
      <vt:lpstr>إنشاء قاعدة بيانات فارغة </vt:lpstr>
      <vt:lpstr>عرض تقديمي في PowerPoint</vt:lpstr>
      <vt:lpstr>عرض تقديمي في PowerPoint</vt:lpstr>
      <vt:lpstr>عرض تقديمي في PowerPoint</vt:lpstr>
      <vt:lpstr>عرض تقديمي في PowerPoint</vt:lpstr>
      <vt:lpstr>الجداول:</vt:lpstr>
      <vt:lpstr>عرض تقديمي في PowerPoint</vt:lpstr>
      <vt:lpstr>عرض تقديمي في PowerPoint</vt:lpstr>
      <vt:lpstr>عرض تقديمي في PowerPoint</vt:lpstr>
      <vt:lpstr>عرض تقديمي في PowerPoint</vt:lpstr>
      <vt:lpstr>شريط العنوان:</vt:lpstr>
      <vt:lpstr>عرض تقديمي في PowerPoint</vt:lpstr>
      <vt:lpstr>إنشاء جدول بطريقة عرض التصميم: </vt:lpstr>
      <vt:lpstr>عرض تقديمي في PowerPoint</vt:lpstr>
      <vt:lpstr>بعض الأنواع البيانية التي يمكن تضمينها داخل حقول الجدول: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BASE USING MICROSOFT ACCESS</dc:title>
  <dc:creator>jhp</dc:creator>
  <cp:lastModifiedBy>DR.Ahmed Saker 2o1O</cp:lastModifiedBy>
  <cp:revision>11</cp:revision>
  <dcterms:created xsi:type="dcterms:W3CDTF">2018-01-20T18:16:40Z</dcterms:created>
  <dcterms:modified xsi:type="dcterms:W3CDTF">2018-01-20T19:48:03Z</dcterms:modified>
</cp:coreProperties>
</file>