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75"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autoAdjust="0"/>
    <p:restoredTop sz="94622" autoAdjust="0"/>
  </p:normalViewPr>
  <p:slideViewPr>
    <p:cSldViewPr>
      <p:cViewPr varScale="1">
        <p:scale>
          <a:sx n="74" d="100"/>
          <a:sy n="74" d="100"/>
        </p:scale>
        <p:origin x="-1044"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fld id="{369DB8C7-F8BB-46DB-81BA-3F94134B77EF}" type="datetimeFigureOut">
              <a:rPr lang="ar-IQ" smtClean="0"/>
              <a:t>26/11/1429</a:t>
            </a:fld>
            <a:endParaRPr lang="ar-IQ"/>
          </a:p>
        </p:txBody>
      </p:sp>
      <p:sp>
        <p:nvSpPr>
          <p:cNvPr id="19" name="Footer Placeholder 18"/>
          <p:cNvSpPr>
            <a:spLocks noGrp="1"/>
          </p:cNvSpPr>
          <p:nvPr>
            <p:ph type="ftr" sz="quarter" idx="11"/>
          </p:nvPr>
        </p:nvSpPr>
        <p:spPr/>
        <p:txBody>
          <a:bodyPr/>
          <a:lstStyle/>
          <a:p>
            <a:endParaRPr lang="ar-IQ"/>
          </a:p>
        </p:txBody>
      </p:sp>
      <p:sp>
        <p:nvSpPr>
          <p:cNvPr id="27" name="Slide Number Placeholder 26"/>
          <p:cNvSpPr>
            <a:spLocks noGrp="1"/>
          </p:cNvSpPr>
          <p:nvPr>
            <p:ph type="sldNum" sz="quarter" idx="12"/>
          </p:nvPr>
        </p:nvSpPr>
        <p:spPr/>
        <p:txBody>
          <a:bodyPr/>
          <a:lstStyle/>
          <a:p>
            <a:fld id="{BD76DBCA-80D1-4DB1-AAF8-579EE4AC7D11}" type="slidenum">
              <a:rPr lang="ar-IQ" smtClean="0"/>
              <a:t>‹#›</a:t>
            </a:fld>
            <a:endParaRPr lang="ar-IQ"/>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369DB8C7-F8BB-46DB-81BA-3F94134B77EF}" type="datetimeFigureOut">
              <a:rPr lang="ar-IQ" smtClean="0"/>
              <a:t>26/11/1429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BD76DBCA-80D1-4DB1-AAF8-579EE4AC7D11}"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369DB8C7-F8BB-46DB-81BA-3F94134B77EF}" type="datetimeFigureOut">
              <a:rPr lang="ar-IQ" smtClean="0"/>
              <a:t>26/11/1429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BD76DBCA-80D1-4DB1-AAF8-579EE4AC7D11}"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369DB8C7-F8BB-46DB-81BA-3F94134B77EF}" type="datetimeFigureOut">
              <a:rPr lang="ar-IQ" smtClean="0"/>
              <a:t>26/11/1429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BD76DBCA-80D1-4DB1-AAF8-579EE4AC7D11}"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Date Placeholder 3"/>
          <p:cNvSpPr>
            <a:spLocks noGrp="1"/>
          </p:cNvSpPr>
          <p:nvPr>
            <p:ph type="dt" sz="half" idx="10"/>
          </p:nvPr>
        </p:nvSpPr>
        <p:spPr/>
        <p:txBody>
          <a:bodyPr/>
          <a:lstStyle/>
          <a:p>
            <a:fld id="{369DB8C7-F8BB-46DB-81BA-3F94134B77EF}" type="datetimeFigureOut">
              <a:rPr lang="ar-IQ" smtClean="0"/>
              <a:t>26/11/1429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BD76DBCA-80D1-4DB1-AAF8-579EE4AC7D11}" type="slidenum">
              <a:rPr lang="ar-IQ" smtClean="0"/>
              <a:t>‹#›</a:t>
            </a:fld>
            <a:endParaRPr lang="ar-IQ"/>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369DB8C7-F8BB-46DB-81BA-3F94134B77EF}" type="datetimeFigureOut">
              <a:rPr lang="ar-IQ" smtClean="0"/>
              <a:t>26/11/1429</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BD76DBCA-80D1-4DB1-AAF8-579EE4AC7D11}"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Date Placeholder 6"/>
          <p:cNvSpPr>
            <a:spLocks noGrp="1"/>
          </p:cNvSpPr>
          <p:nvPr>
            <p:ph type="dt" sz="half" idx="10"/>
          </p:nvPr>
        </p:nvSpPr>
        <p:spPr/>
        <p:txBody>
          <a:bodyPr/>
          <a:lstStyle/>
          <a:p>
            <a:fld id="{369DB8C7-F8BB-46DB-81BA-3F94134B77EF}" type="datetimeFigureOut">
              <a:rPr lang="ar-IQ" smtClean="0"/>
              <a:t>26/11/1429</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BD76DBCA-80D1-4DB1-AAF8-579EE4AC7D11}"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Date Placeholder 2"/>
          <p:cNvSpPr>
            <a:spLocks noGrp="1"/>
          </p:cNvSpPr>
          <p:nvPr>
            <p:ph type="dt" sz="half" idx="10"/>
          </p:nvPr>
        </p:nvSpPr>
        <p:spPr/>
        <p:txBody>
          <a:bodyPr/>
          <a:lstStyle/>
          <a:p>
            <a:fld id="{369DB8C7-F8BB-46DB-81BA-3F94134B77EF}" type="datetimeFigureOut">
              <a:rPr lang="ar-IQ" smtClean="0"/>
              <a:t>26/11/1429</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BD76DBCA-80D1-4DB1-AAF8-579EE4AC7D11}"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DB8C7-F8BB-46DB-81BA-3F94134B77EF}" type="datetimeFigureOut">
              <a:rPr lang="ar-IQ" smtClean="0"/>
              <a:t>26/11/1429</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BD76DBCA-80D1-4DB1-AAF8-579EE4AC7D11}"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369DB8C7-F8BB-46DB-81BA-3F94134B77EF}" type="datetimeFigureOut">
              <a:rPr lang="ar-IQ" smtClean="0"/>
              <a:t>26/11/1429</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BD76DBCA-80D1-4DB1-AAF8-579EE4AC7D11}"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Date Placeholder 4"/>
          <p:cNvSpPr>
            <a:spLocks noGrp="1"/>
          </p:cNvSpPr>
          <p:nvPr>
            <p:ph type="dt" sz="half" idx="10"/>
          </p:nvPr>
        </p:nvSpPr>
        <p:spPr/>
        <p:txBody>
          <a:bodyPr/>
          <a:lstStyle/>
          <a:p>
            <a:fld id="{369DB8C7-F8BB-46DB-81BA-3F94134B77EF}" type="datetimeFigureOut">
              <a:rPr lang="ar-IQ" smtClean="0"/>
              <a:t>26/11/1429</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a:xfrm>
            <a:off x="8077200" y="6356350"/>
            <a:ext cx="609600" cy="365125"/>
          </a:xfrm>
        </p:spPr>
        <p:txBody>
          <a:bodyPr/>
          <a:lstStyle/>
          <a:p>
            <a:fld id="{BD76DBCA-80D1-4DB1-AAF8-579EE4AC7D11}" type="slidenum">
              <a:rPr lang="ar-IQ" smtClean="0"/>
              <a:t>‹#›</a:t>
            </a:fld>
            <a:endParaRPr lang="ar-IQ"/>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69DB8C7-F8BB-46DB-81BA-3F94134B77EF}" type="datetimeFigureOut">
              <a:rPr lang="ar-IQ" smtClean="0"/>
              <a:t>26/11/1429</a:t>
            </a:fld>
            <a:endParaRPr lang="ar-IQ"/>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IQ"/>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D76DBCA-80D1-4DB1-AAF8-579EE4AC7D11}" type="slidenum">
              <a:rPr lang="ar-IQ" smtClean="0"/>
              <a:t>‹#›</a:t>
            </a:fld>
            <a:endParaRPr lang="ar-IQ"/>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404665"/>
            <a:ext cx="7772400" cy="2520280"/>
          </a:xfrm>
        </p:spPr>
        <p:txBody>
          <a:bodyPr>
            <a:normAutofit/>
          </a:bodyPr>
          <a:lstStyle/>
          <a:p>
            <a:pPr algn="ctr"/>
            <a:r>
              <a:rPr lang="ar-IQ" sz="8000" dirty="0" smtClean="0">
                <a:solidFill>
                  <a:srgbClr val="FFFF00"/>
                </a:solidFill>
                <a:latin typeface="Angsana New" pitchFamily="18" charset="-34"/>
                <a:cs typeface="+mn-cs"/>
              </a:rPr>
              <a:t>جرثومة المعدة</a:t>
            </a:r>
            <a:br>
              <a:rPr lang="ar-IQ" sz="8000" dirty="0" smtClean="0">
                <a:solidFill>
                  <a:srgbClr val="FFFF00"/>
                </a:solidFill>
                <a:latin typeface="Angsana New" pitchFamily="18" charset="-34"/>
                <a:cs typeface="+mn-cs"/>
              </a:rPr>
            </a:br>
            <a:r>
              <a:rPr lang="en-US" sz="8000" dirty="0" smtClean="0">
                <a:solidFill>
                  <a:srgbClr val="FFFF00"/>
                </a:solidFill>
                <a:latin typeface="Angsana New" pitchFamily="18" charset="-34"/>
                <a:cs typeface="Angsana New" pitchFamily="18" charset="-34"/>
              </a:rPr>
              <a:t>Helicobacter Pylori</a:t>
            </a:r>
            <a:endParaRPr lang="ar-IQ" sz="8000" dirty="0">
              <a:solidFill>
                <a:srgbClr val="FFFF00"/>
              </a:solidFill>
              <a:latin typeface="Angsana New" pitchFamily="18" charset="-34"/>
              <a:cs typeface="+mn-cs"/>
            </a:endParaRPr>
          </a:p>
        </p:txBody>
      </p:sp>
      <p:sp>
        <p:nvSpPr>
          <p:cNvPr id="4" name="مربع نص 3"/>
          <p:cNvSpPr txBox="1"/>
          <p:nvPr/>
        </p:nvSpPr>
        <p:spPr>
          <a:xfrm>
            <a:off x="1907704" y="4149080"/>
            <a:ext cx="5112568" cy="369332"/>
          </a:xfrm>
          <a:prstGeom prst="rect">
            <a:avLst/>
          </a:prstGeom>
          <a:noFill/>
        </p:spPr>
        <p:txBody>
          <a:bodyPr wrap="square" rtlCol="1">
            <a:spAutoFit/>
          </a:bodyPr>
          <a:lstStyle/>
          <a:p>
            <a:pPr algn="ctr"/>
            <a:r>
              <a:rPr lang="ar-IQ" dirty="0" err="1" smtClean="0"/>
              <a:t>م.رباب</a:t>
            </a:r>
            <a:r>
              <a:rPr lang="ar-IQ" dirty="0" smtClean="0"/>
              <a:t> جبار صخي </a:t>
            </a:r>
            <a:endParaRPr lang="ar-IQ" dirty="0"/>
          </a:p>
        </p:txBody>
      </p:sp>
    </p:spTree>
    <p:extLst>
      <p:ext uri="{BB962C8B-B14F-4D97-AF65-F5344CB8AC3E}">
        <p14:creationId xmlns:p14="http://schemas.microsoft.com/office/powerpoint/2010/main" val="37017200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IQ" dirty="0"/>
              <a:t>ماهي </a:t>
            </a:r>
            <a:r>
              <a:rPr lang="ar-IQ" dirty="0" smtClean="0"/>
              <a:t>أعراض وعلامات جرثومه المعدة </a:t>
            </a:r>
            <a:r>
              <a:rPr lang="ar-IQ" dirty="0"/>
              <a:t>؟..</a:t>
            </a:r>
          </a:p>
        </p:txBody>
      </p:sp>
      <p:sp>
        <p:nvSpPr>
          <p:cNvPr id="3" name="عنصر نائب للمحتوى 2"/>
          <p:cNvSpPr>
            <a:spLocks noGrp="1"/>
          </p:cNvSpPr>
          <p:nvPr>
            <p:ph idx="1"/>
          </p:nvPr>
        </p:nvSpPr>
        <p:spPr/>
        <p:txBody>
          <a:bodyPr>
            <a:normAutofit lnSpcReduction="10000"/>
          </a:bodyPr>
          <a:lstStyle/>
          <a:p>
            <a:pPr marL="0" indent="0" algn="just">
              <a:lnSpc>
                <a:spcPct val="150000"/>
              </a:lnSpc>
              <a:buNone/>
            </a:pPr>
            <a:r>
              <a:rPr lang="ar-IQ" dirty="0"/>
              <a:t>•</a:t>
            </a:r>
            <a:r>
              <a:rPr lang="ar-IQ" b="1" dirty="0"/>
              <a:t>وجود بكتيريا جرثومة المعدة عند شخص ما لا يعني بالضرورة </a:t>
            </a:r>
            <a:r>
              <a:rPr lang="ar-IQ" b="1" dirty="0" smtClean="0"/>
              <a:t>أنه سيعاني </a:t>
            </a:r>
            <a:r>
              <a:rPr lang="ar-IQ" b="1" dirty="0"/>
              <a:t>من قرحة أو يتطور الأمر إلى سرطان معدة .</a:t>
            </a:r>
          </a:p>
          <a:p>
            <a:pPr marL="0" indent="0" algn="just">
              <a:lnSpc>
                <a:spcPct val="150000"/>
              </a:lnSpc>
              <a:buNone/>
            </a:pPr>
            <a:r>
              <a:rPr lang="ar-IQ" b="1" dirty="0"/>
              <a:t>•معظم المصابين بهذه البكتيريا ليس لديهم أعراض أو مشاكل .</a:t>
            </a:r>
          </a:p>
          <a:p>
            <a:pPr marL="0" indent="0" algn="just">
              <a:lnSpc>
                <a:spcPct val="150000"/>
              </a:lnSpc>
              <a:buNone/>
            </a:pPr>
            <a:r>
              <a:rPr lang="ar-IQ" b="1" dirty="0"/>
              <a:t>•عدد قليل منهم قد يكونوا عرضة للإصابة بقرحة المعدة </a:t>
            </a:r>
            <a:r>
              <a:rPr lang="ar-IQ" b="1" dirty="0" err="1" smtClean="0"/>
              <a:t>والإثنى</a:t>
            </a:r>
            <a:r>
              <a:rPr lang="ar-IQ" b="1" dirty="0" smtClean="0"/>
              <a:t> عشر </a:t>
            </a:r>
            <a:r>
              <a:rPr lang="ar-IQ" b="1" dirty="0"/>
              <a:t>أو حتى سرطان المعدة .</a:t>
            </a:r>
          </a:p>
          <a:p>
            <a:pPr marL="0" indent="0" algn="just">
              <a:lnSpc>
                <a:spcPct val="150000"/>
              </a:lnSpc>
              <a:buNone/>
            </a:pPr>
            <a:r>
              <a:rPr lang="ar-IQ" b="1" dirty="0"/>
              <a:t>•ليس من الواضح لماذا يتطور الأمر عند البعض إلى الإصابة </a:t>
            </a:r>
            <a:r>
              <a:rPr lang="ar-IQ" b="1" dirty="0" smtClean="0"/>
              <a:t>بهذه المشاكل </a:t>
            </a:r>
            <a:r>
              <a:rPr lang="ar-IQ" b="1" dirty="0"/>
              <a:t>الصحية والبعض الآخر لا.!.</a:t>
            </a:r>
          </a:p>
        </p:txBody>
      </p:sp>
    </p:spTree>
    <p:extLst>
      <p:ext uri="{BB962C8B-B14F-4D97-AF65-F5344CB8AC3E}">
        <p14:creationId xmlns:p14="http://schemas.microsoft.com/office/powerpoint/2010/main" val="24943540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pPr marL="0" indent="0" algn="just">
              <a:buNone/>
            </a:pPr>
            <a:r>
              <a:rPr lang="ar-IQ" dirty="0"/>
              <a:t>•</a:t>
            </a:r>
            <a:r>
              <a:rPr lang="ar-IQ" b="1" dirty="0"/>
              <a:t>إذا ادت الإصابة بالبكتيريا الحلزونية إلى أعراض، فإنها عادة ما </a:t>
            </a:r>
            <a:r>
              <a:rPr lang="ar-IQ" b="1" dirty="0" smtClean="0"/>
              <a:t>تكون أعراض </a:t>
            </a:r>
            <a:r>
              <a:rPr lang="ar-IQ" b="1" dirty="0"/>
              <a:t>لأمراض معينة تصيب الجهاز الهضمي العلوي.</a:t>
            </a:r>
          </a:p>
          <a:p>
            <a:pPr marL="0" indent="0" algn="just">
              <a:buNone/>
            </a:pPr>
            <a:r>
              <a:rPr lang="ar-IQ" b="1" dirty="0"/>
              <a:t>• ١- التهاب المعدة أو القرحة الهضمية</a:t>
            </a:r>
          </a:p>
          <a:p>
            <a:pPr marL="0" indent="0" algn="just">
              <a:buNone/>
            </a:pPr>
            <a:r>
              <a:rPr lang="ar-IQ" b="1" dirty="0"/>
              <a:t>•</a:t>
            </a:r>
            <a:r>
              <a:rPr lang="ar-IQ" b="1" dirty="0" err="1"/>
              <a:t>الأحساس</a:t>
            </a:r>
            <a:r>
              <a:rPr lang="ar-IQ" b="1" dirty="0"/>
              <a:t> بآلام الحرقة أو الحرقان أو آلام في البطن التي تكون </a:t>
            </a:r>
            <a:r>
              <a:rPr lang="ar-IQ" b="1" dirty="0" smtClean="0"/>
              <a:t>في منطقة </a:t>
            </a:r>
            <a:r>
              <a:rPr lang="ar-IQ" b="1" dirty="0"/>
              <a:t>ما تحت الأضلاع فقط.</a:t>
            </a:r>
          </a:p>
          <a:p>
            <a:pPr marL="0" indent="0" algn="just">
              <a:buNone/>
            </a:pPr>
            <a:r>
              <a:rPr lang="ar-IQ" b="1" dirty="0"/>
              <a:t>•وهذا الألم يسوء عادة عندما تكون المعدة فارغة، وتتحسن </a:t>
            </a:r>
            <a:r>
              <a:rPr lang="ar-IQ" b="1" dirty="0" smtClean="0"/>
              <a:t>الحالة مؤقتاً </a:t>
            </a:r>
            <a:r>
              <a:rPr lang="ar-IQ" b="1" dirty="0"/>
              <a:t>عند تناول الطعام أو شرب الحليب أو استخدام </a:t>
            </a:r>
            <a:r>
              <a:rPr lang="ar-IQ" b="1" dirty="0" smtClean="0"/>
              <a:t>مضادات الحموضة</a:t>
            </a:r>
            <a:r>
              <a:rPr lang="ar-IQ" dirty="0"/>
              <a:t>.</a:t>
            </a:r>
          </a:p>
        </p:txBody>
      </p:sp>
    </p:spTree>
    <p:extLst>
      <p:ext uri="{BB962C8B-B14F-4D97-AF65-F5344CB8AC3E}">
        <p14:creationId xmlns:p14="http://schemas.microsoft.com/office/powerpoint/2010/main" val="37538449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IQ" dirty="0" smtClean="0"/>
              <a:t/>
            </a:r>
            <a:br>
              <a:rPr lang="ar-IQ" dirty="0" smtClean="0"/>
            </a:br>
            <a:r>
              <a:rPr lang="ar-IQ" dirty="0"/>
              <a:t/>
            </a:r>
            <a:br>
              <a:rPr lang="ar-IQ" dirty="0"/>
            </a:br>
            <a:r>
              <a:rPr lang="ar-IQ" dirty="0" smtClean="0"/>
              <a:t/>
            </a:r>
            <a:br>
              <a:rPr lang="ar-IQ" dirty="0" smtClean="0"/>
            </a:br>
            <a:r>
              <a:rPr lang="ar-IQ" dirty="0"/>
              <a:t/>
            </a:r>
            <a:br>
              <a:rPr lang="ar-IQ" dirty="0"/>
            </a:br>
            <a:r>
              <a:rPr lang="ar-IQ" dirty="0" smtClean="0"/>
              <a:t/>
            </a:r>
            <a:br>
              <a:rPr lang="ar-IQ" dirty="0" smtClean="0"/>
            </a:br>
            <a:r>
              <a:rPr lang="ar-IQ" dirty="0"/>
              <a:t/>
            </a:r>
            <a:br>
              <a:rPr lang="ar-IQ" dirty="0"/>
            </a:br>
            <a:r>
              <a:rPr lang="ar-IQ" dirty="0" smtClean="0"/>
              <a:t/>
            </a:r>
            <a:br>
              <a:rPr lang="ar-IQ" dirty="0" smtClean="0"/>
            </a:br>
            <a:r>
              <a:rPr lang="ar-IQ" dirty="0"/>
              <a:t/>
            </a:r>
            <a:br>
              <a:rPr lang="ar-IQ" dirty="0"/>
            </a:br>
            <a:r>
              <a:rPr lang="ar-IQ" dirty="0" smtClean="0"/>
              <a:t/>
            </a:r>
            <a:br>
              <a:rPr lang="ar-IQ" dirty="0" smtClean="0"/>
            </a:br>
            <a:r>
              <a:rPr lang="ar-IQ" dirty="0"/>
              <a:t/>
            </a:r>
            <a:br>
              <a:rPr lang="ar-IQ" dirty="0"/>
            </a:br>
            <a:r>
              <a:rPr lang="ar-IQ" dirty="0"/>
              <a:t/>
            </a:r>
            <a:br>
              <a:rPr lang="ar-IQ" dirty="0"/>
            </a:br>
            <a:r>
              <a:rPr lang="ar-IQ" dirty="0" smtClean="0"/>
              <a:t>وقد تتضمن الأعراض الأحرى</a:t>
            </a:r>
            <a:endParaRPr lang="ar-IQ" dirty="0"/>
          </a:p>
        </p:txBody>
      </p:sp>
      <p:sp>
        <p:nvSpPr>
          <p:cNvPr id="3" name="عنصر نائب للمحتوى 2"/>
          <p:cNvSpPr>
            <a:spLocks noGrp="1"/>
          </p:cNvSpPr>
          <p:nvPr>
            <p:ph idx="1"/>
          </p:nvPr>
        </p:nvSpPr>
        <p:spPr/>
        <p:txBody>
          <a:bodyPr/>
          <a:lstStyle/>
          <a:p>
            <a:r>
              <a:rPr lang="ar-IQ" dirty="0" smtClean="0"/>
              <a:t>•</a:t>
            </a:r>
            <a:r>
              <a:rPr lang="ar-IQ" dirty="0"/>
              <a:t>فقدان الشهية.</a:t>
            </a:r>
          </a:p>
          <a:p>
            <a:r>
              <a:rPr lang="ar-IQ" dirty="0"/>
              <a:t>• خسارة في الوزن</a:t>
            </a:r>
          </a:p>
          <a:p>
            <a:r>
              <a:rPr lang="ar-IQ" dirty="0"/>
              <a:t>•انتفاخ البطن.</a:t>
            </a:r>
          </a:p>
          <a:p>
            <a:r>
              <a:rPr lang="ar-IQ" dirty="0"/>
              <a:t>•التجشؤ.</a:t>
            </a:r>
          </a:p>
          <a:p>
            <a:r>
              <a:rPr lang="ar-IQ" dirty="0"/>
              <a:t>•الغثيان.</a:t>
            </a:r>
          </a:p>
          <a:p>
            <a:r>
              <a:rPr lang="ar-IQ" dirty="0"/>
              <a:t>•التقيؤ</a:t>
            </a:r>
          </a:p>
          <a:p>
            <a:r>
              <a:rPr lang="ar-IQ" dirty="0"/>
              <a:t>•براز أسود .</a:t>
            </a: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2057058"/>
            <a:ext cx="2520280" cy="20200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4149080"/>
            <a:ext cx="2520280" cy="2088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4168" y="2222900"/>
            <a:ext cx="2520000" cy="4014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16395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692696"/>
            <a:ext cx="8229600" cy="1143000"/>
          </a:xfrm>
        </p:spPr>
        <p:txBody>
          <a:bodyPr>
            <a:normAutofit/>
          </a:bodyPr>
          <a:lstStyle/>
          <a:p>
            <a:pPr algn="r"/>
            <a:r>
              <a:rPr lang="ar-IQ" dirty="0"/>
              <a:t>كيف </a:t>
            </a:r>
            <a:r>
              <a:rPr lang="ar-IQ" dirty="0" smtClean="0"/>
              <a:t>يتم تشخيص </a:t>
            </a:r>
            <a:r>
              <a:rPr lang="ar-IQ" dirty="0" err="1" smtClean="0"/>
              <a:t>جرثومةالمعدة</a:t>
            </a:r>
            <a:r>
              <a:rPr lang="ar-IQ" dirty="0"/>
              <a:t>؟..</a:t>
            </a:r>
          </a:p>
        </p:txBody>
      </p:sp>
      <p:sp>
        <p:nvSpPr>
          <p:cNvPr id="3" name="عنصر نائب للمحتوى 2"/>
          <p:cNvSpPr>
            <a:spLocks noGrp="1"/>
          </p:cNvSpPr>
          <p:nvPr>
            <p:ph idx="1"/>
          </p:nvPr>
        </p:nvSpPr>
        <p:spPr/>
        <p:txBody>
          <a:bodyPr>
            <a:normAutofit/>
          </a:bodyPr>
          <a:lstStyle/>
          <a:p>
            <a:pPr marL="0" indent="0">
              <a:buNone/>
            </a:pPr>
            <a:r>
              <a:rPr lang="ar-IQ" dirty="0"/>
              <a:t>•هناك اختبارات عديدة متاحة للمساعدة في تشخيص </a:t>
            </a:r>
            <a:r>
              <a:rPr lang="ar-IQ" dirty="0" smtClean="0"/>
              <a:t>بكتيريا </a:t>
            </a:r>
            <a:r>
              <a:rPr lang="ar-IQ" dirty="0" err="1" smtClean="0"/>
              <a:t>هيليكوبكتر</a:t>
            </a:r>
            <a:r>
              <a:rPr lang="ar-IQ" dirty="0" smtClean="0"/>
              <a:t> </a:t>
            </a:r>
            <a:r>
              <a:rPr lang="ar-IQ" dirty="0" err="1"/>
              <a:t>بيلوري</a:t>
            </a:r>
            <a:endParaRPr lang="ar-IQ" dirty="0"/>
          </a:p>
          <a:p>
            <a:pPr marL="0" indent="0">
              <a:buNone/>
            </a:pPr>
            <a:r>
              <a:rPr lang="ar-IQ" dirty="0"/>
              <a:t>•فحص الدم: وفيه يتم البحث عن الأجسام المضادة </a:t>
            </a:r>
            <a:r>
              <a:rPr lang="en-US" dirty="0" smtClean="0"/>
              <a:t>Antibodies</a:t>
            </a:r>
            <a:r>
              <a:rPr lang="ar-IQ" dirty="0" smtClean="0"/>
              <a:t>لبكتيريا </a:t>
            </a:r>
            <a:r>
              <a:rPr lang="ar-IQ" dirty="0" err="1"/>
              <a:t>هيليكوبكتر</a:t>
            </a:r>
            <a:r>
              <a:rPr lang="ar-IQ" dirty="0"/>
              <a:t> </a:t>
            </a:r>
            <a:r>
              <a:rPr lang="ar-IQ" dirty="0" err="1"/>
              <a:t>بيلوري</a:t>
            </a:r>
            <a:r>
              <a:rPr lang="ar-IQ" dirty="0"/>
              <a:t> .</a:t>
            </a:r>
          </a:p>
          <a:p>
            <a:pPr marL="0" indent="0">
              <a:buNone/>
            </a:pPr>
            <a:r>
              <a:rPr lang="ar-IQ" dirty="0"/>
              <a:t>•فحص البراز: تستخدم عينة صغيرة من البراز للبحث عن أدلة مباشرة</a:t>
            </a:r>
          </a:p>
          <a:p>
            <a:pPr marL="0" indent="0">
              <a:buNone/>
            </a:pPr>
            <a:r>
              <a:rPr lang="ar-IQ" dirty="0"/>
              <a:t>على العدوى </a:t>
            </a:r>
            <a:r>
              <a:rPr lang="en-US" dirty="0" smtClean="0"/>
              <a:t>Antigen</a:t>
            </a:r>
            <a:endParaRPr lang="en-US" dirty="0"/>
          </a:p>
          <a:p>
            <a:pPr marL="0" indent="0">
              <a:buNone/>
            </a:pPr>
            <a:r>
              <a:rPr lang="en-US" dirty="0"/>
              <a:t>•</a:t>
            </a:r>
            <a:r>
              <a:rPr lang="ar-IQ" dirty="0"/>
              <a:t>اختبار التنفس: يتم عن طريق الزفير ويعرف باسم اختبار النفس</a:t>
            </a:r>
          </a:p>
          <a:p>
            <a:pPr marL="0" indent="0">
              <a:buNone/>
            </a:pPr>
            <a:r>
              <a:rPr lang="en-US" dirty="0"/>
              <a:t>Urea breath </a:t>
            </a:r>
            <a:r>
              <a:rPr lang="en-US" dirty="0" smtClean="0"/>
              <a:t>test</a:t>
            </a:r>
            <a:r>
              <a:rPr lang="ar-IQ" dirty="0" smtClean="0"/>
              <a:t>حيث </a:t>
            </a:r>
            <a:r>
              <a:rPr lang="ar-IQ" dirty="0"/>
              <a:t>يتم إعطاء الخاضع للاختبار مشروب «اليوريا »</a:t>
            </a:r>
          </a:p>
          <a:p>
            <a:pPr marL="0" indent="0">
              <a:buNone/>
            </a:pPr>
            <a:r>
              <a:rPr lang="ar-IQ" dirty="0"/>
              <a:t>للتحقق من وجود الغاز الذي تنتجه البكتيريا.</a:t>
            </a:r>
          </a:p>
        </p:txBody>
      </p:sp>
    </p:spTree>
    <p:extLst>
      <p:ext uri="{BB962C8B-B14F-4D97-AF65-F5344CB8AC3E}">
        <p14:creationId xmlns:p14="http://schemas.microsoft.com/office/powerpoint/2010/main" val="14866866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08720"/>
            <a:ext cx="8229600" cy="5415880"/>
          </a:xfrm>
        </p:spPr>
        <p:txBody>
          <a:bodyPr/>
          <a:lstStyle/>
          <a:p>
            <a:pPr marL="0" indent="0" algn="just">
              <a:buNone/>
            </a:pPr>
            <a:r>
              <a:rPr lang="ar-IQ" b="1" dirty="0" smtClean="0"/>
              <a:t>يتم </a:t>
            </a:r>
            <a:r>
              <a:rPr lang="ar-IQ" b="1" dirty="0"/>
              <a:t>عن طريق (الزفير) وهو ما يعرف باسم البولة التنفسية </a:t>
            </a:r>
            <a:r>
              <a:rPr lang="en-US" b="1" dirty="0"/>
              <a:t>UBT </a:t>
            </a:r>
            <a:r>
              <a:rPr lang="ar-IQ" b="1" dirty="0"/>
              <a:t>حيث يتم إعطاء المصاب مشروب اليوريا الذي يحتوي علي كربون 14 أو 13 ومن ثم البحث عن غاز ثاني اكسيد الكربون </a:t>
            </a:r>
            <a:r>
              <a:rPr lang="en-US" b="1" dirty="0"/>
              <a:t>CO2 </a:t>
            </a:r>
            <a:r>
              <a:rPr lang="ar-IQ" b="1" dirty="0"/>
              <a:t>الذي يتم جمعه ومعايرته بطريقة فحص الزفير </a:t>
            </a:r>
            <a:r>
              <a:rPr lang="ar-IQ" b="1" dirty="0" smtClean="0"/>
              <a:t>باليوريا</a:t>
            </a:r>
            <a:endParaRPr lang="ar-IQ" b="1" dirty="0"/>
          </a:p>
          <a:p>
            <a:pPr marL="0" indent="0" algn="just">
              <a:buNone/>
            </a:pPr>
            <a:r>
              <a:rPr lang="ar-IQ" b="1" dirty="0" smtClean="0"/>
              <a:t>•هناك </a:t>
            </a:r>
            <a:r>
              <a:rPr lang="ar-IQ" b="1" dirty="0"/>
              <a:t>اختبارات عديدة متاحة للمساعدة في تشخيص </a:t>
            </a:r>
            <a:r>
              <a:rPr lang="ar-IQ" b="1" dirty="0" smtClean="0"/>
              <a:t>بكتيريا </a:t>
            </a:r>
            <a:r>
              <a:rPr lang="ar-IQ" b="1" dirty="0" err="1" smtClean="0"/>
              <a:t>هيليكوبكتر</a:t>
            </a:r>
            <a:r>
              <a:rPr lang="ar-IQ" b="1" dirty="0" smtClean="0"/>
              <a:t> </a:t>
            </a:r>
            <a:r>
              <a:rPr lang="ar-IQ" b="1" dirty="0" err="1"/>
              <a:t>بيلوري</a:t>
            </a:r>
            <a:endParaRPr lang="ar-IQ" b="1" dirty="0"/>
          </a:p>
          <a:p>
            <a:pPr marL="0" indent="0" algn="just">
              <a:buNone/>
            </a:pPr>
            <a:r>
              <a:rPr lang="ar-IQ" b="1" dirty="0"/>
              <a:t>•اثناء عمل منظار المعدة يتم التحقق من وجود جرثومة المعدة </a:t>
            </a:r>
            <a:r>
              <a:rPr lang="ar-IQ" b="1" dirty="0" err="1" smtClean="0"/>
              <a:t>باخذعينة</a:t>
            </a:r>
            <a:r>
              <a:rPr lang="ar-IQ" b="1" dirty="0" smtClean="0"/>
              <a:t> </a:t>
            </a:r>
            <a:r>
              <a:rPr lang="ar-IQ" b="1" dirty="0"/>
              <a:t>من جدار المعدة وعمل :</a:t>
            </a:r>
          </a:p>
          <a:p>
            <a:pPr marL="0" indent="0" algn="just">
              <a:buNone/>
            </a:pPr>
            <a:r>
              <a:rPr lang="ar-IQ" b="1" dirty="0"/>
              <a:t>1 .1 اختبار سريع </a:t>
            </a:r>
            <a:r>
              <a:rPr lang="ar-IQ" b="1" dirty="0" smtClean="0"/>
              <a:t>يسمي( </a:t>
            </a:r>
            <a:r>
              <a:rPr lang="en-US" b="1" dirty="0" smtClean="0"/>
              <a:t>rapid </a:t>
            </a:r>
            <a:r>
              <a:rPr lang="en-US" b="1" dirty="0"/>
              <a:t>urease test </a:t>
            </a:r>
            <a:r>
              <a:rPr lang="en-US" b="1" dirty="0" smtClean="0"/>
              <a:t>(</a:t>
            </a:r>
            <a:r>
              <a:rPr lang="en-US" b="1" dirty="0" err="1" smtClean="0"/>
              <a:t>Clo</a:t>
            </a:r>
            <a:r>
              <a:rPr lang="en-US" b="1" dirty="0" smtClean="0"/>
              <a:t> </a:t>
            </a:r>
            <a:r>
              <a:rPr lang="en-US" b="1" dirty="0"/>
              <a:t>test</a:t>
            </a:r>
          </a:p>
          <a:p>
            <a:pPr marL="0" indent="0" algn="just">
              <a:buNone/>
            </a:pPr>
            <a:r>
              <a:rPr lang="en-US" b="1" dirty="0"/>
              <a:t>2 .2 </a:t>
            </a:r>
            <a:r>
              <a:rPr lang="ar-IQ" b="1" dirty="0"/>
              <a:t>التحقق من وجود الجرثومة عن طريق الميكروسكوب .</a:t>
            </a:r>
          </a:p>
        </p:txBody>
      </p:sp>
    </p:spTree>
    <p:extLst>
      <p:ext uri="{BB962C8B-B14F-4D97-AF65-F5344CB8AC3E}">
        <p14:creationId xmlns:p14="http://schemas.microsoft.com/office/powerpoint/2010/main" val="26709785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IQ" b="1" dirty="0">
                <a:solidFill>
                  <a:schemeClr val="tx1"/>
                </a:solidFill>
              </a:rPr>
              <a:t>الوقاية </a:t>
            </a:r>
            <a:r>
              <a:rPr lang="ar-IQ" b="1" dirty="0" smtClean="0">
                <a:solidFill>
                  <a:schemeClr val="tx1"/>
                </a:solidFill>
              </a:rPr>
              <a:t>من جرثومة </a:t>
            </a:r>
            <a:r>
              <a:rPr lang="ar-IQ" b="1" dirty="0">
                <a:solidFill>
                  <a:schemeClr val="tx1"/>
                </a:solidFill>
              </a:rPr>
              <a:t>المعدة</a:t>
            </a:r>
          </a:p>
        </p:txBody>
      </p:sp>
      <p:sp>
        <p:nvSpPr>
          <p:cNvPr id="3" name="عنصر نائب للمحتوى 2"/>
          <p:cNvSpPr>
            <a:spLocks noGrp="1"/>
          </p:cNvSpPr>
          <p:nvPr>
            <p:ph idx="1"/>
          </p:nvPr>
        </p:nvSpPr>
        <p:spPr/>
        <p:txBody>
          <a:bodyPr/>
          <a:lstStyle/>
          <a:p>
            <a:pPr marL="0" indent="0" algn="just">
              <a:buNone/>
            </a:pPr>
            <a:r>
              <a:rPr lang="ar-IQ" dirty="0"/>
              <a:t>•</a:t>
            </a:r>
            <a:r>
              <a:rPr lang="ar-IQ" b="1" dirty="0"/>
              <a:t>جرثومة المعدة أو بكتيريا جرثومة المعدة قد تسبب للبعض </a:t>
            </a:r>
            <a:r>
              <a:rPr lang="ar-IQ" b="1" dirty="0" smtClean="0"/>
              <a:t>أضرار وتغيرات </a:t>
            </a:r>
            <a:r>
              <a:rPr lang="ar-IQ" b="1" dirty="0"/>
              <a:t>هضمية حادة</a:t>
            </a:r>
            <a:r>
              <a:rPr lang="ar-IQ" b="1" dirty="0" smtClean="0"/>
              <a:t>، </a:t>
            </a:r>
            <a:r>
              <a:rPr lang="ar-IQ" b="1" dirty="0"/>
              <a:t>وعلاجها بالأدوية الكيميائية يزيد من عدد الأفراد الذين </a:t>
            </a:r>
            <a:r>
              <a:rPr lang="ar-IQ" b="1" dirty="0" smtClean="0"/>
              <a:t>يحملون سلالات </a:t>
            </a:r>
            <a:r>
              <a:rPr lang="ar-IQ" b="1" dirty="0"/>
              <a:t>مقاومة للمضادات </a:t>
            </a:r>
            <a:r>
              <a:rPr lang="ar-IQ" b="1" dirty="0" smtClean="0"/>
              <a:t>الحيوية هذا </a:t>
            </a:r>
            <a:r>
              <a:rPr lang="ar-IQ" b="1" dirty="0"/>
              <a:t>يزيد الحاجة إلى استراتيجية وقائية مضادة </a:t>
            </a:r>
            <a:r>
              <a:rPr lang="ar-IQ" b="1" dirty="0" smtClean="0"/>
              <a:t>لانتشارها أنتشار </a:t>
            </a:r>
            <a:r>
              <a:rPr lang="ar-IQ" b="1" dirty="0"/>
              <a:t>العدوى يتناقص كلما وجد وعي حول المرض.</a:t>
            </a:r>
          </a:p>
          <a:p>
            <a:pPr marL="0" indent="0" algn="just">
              <a:buNone/>
            </a:pPr>
            <a:endParaRPr lang="ar-IQ" b="1" dirty="0"/>
          </a:p>
        </p:txBody>
      </p:sp>
    </p:spTree>
    <p:extLst>
      <p:ext uri="{BB962C8B-B14F-4D97-AF65-F5344CB8AC3E}">
        <p14:creationId xmlns:p14="http://schemas.microsoft.com/office/powerpoint/2010/main" val="22916839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pPr marL="0" indent="0" algn="just">
              <a:lnSpc>
                <a:spcPct val="150000"/>
              </a:lnSpc>
              <a:buNone/>
            </a:pPr>
            <a:r>
              <a:rPr lang="ar-IQ" dirty="0"/>
              <a:t>•</a:t>
            </a:r>
            <a:r>
              <a:rPr lang="ar-IQ" sz="2800" b="1" dirty="0"/>
              <a:t>وهناك العديد من الأطعمة قد تكون مفيدة للوقاية مثل: </a:t>
            </a:r>
            <a:r>
              <a:rPr lang="ar-IQ" sz="2800" b="1" dirty="0" smtClean="0"/>
              <a:t>الشاي الأخضر </a:t>
            </a:r>
            <a:r>
              <a:rPr lang="ar-IQ" sz="2800" b="1" dirty="0"/>
              <a:t>والقرنبيط والثوم وغيرها</a:t>
            </a:r>
          </a:p>
          <a:p>
            <a:pPr marL="0" indent="0" algn="just">
              <a:lnSpc>
                <a:spcPct val="150000"/>
              </a:lnSpc>
              <a:buNone/>
            </a:pPr>
            <a:r>
              <a:rPr lang="ar-IQ" sz="2800" b="1" dirty="0"/>
              <a:t>•ظهور نتائج واعدة من خلال إجراء دراسات حديثة واسعة </a:t>
            </a:r>
            <a:r>
              <a:rPr lang="ar-IQ" sz="2800" b="1" dirty="0" smtClean="0"/>
              <a:t>النطاق على </a:t>
            </a:r>
            <a:r>
              <a:rPr lang="ar-IQ" sz="2800" b="1" dirty="0"/>
              <a:t>الفئران لاستخدام لقاح مضاد لجرثومة المعدة.</a:t>
            </a:r>
          </a:p>
        </p:txBody>
      </p:sp>
    </p:spTree>
    <p:extLst>
      <p:ext uri="{BB962C8B-B14F-4D97-AF65-F5344CB8AC3E}">
        <p14:creationId xmlns:p14="http://schemas.microsoft.com/office/powerpoint/2010/main" val="8561850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IQ" sz="3600" b="1" dirty="0">
                <a:solidFill>
                  <a:schemeClr val="tx1"/>
                </a:solidFill>
              </a:rPr>
              <a:t>الأدوية المستخدمة </a:t>
            </a:r>
            <a:r>
              <a:rPr lang="ar-IQ" sz="3600" b="1" dirty="0" smtClean="0">
                <a:solidFill>
                  <a:schemeClr val="tx1"/>
                </a:solidFill>
              </a:rPr>
              <a:t>في علاج </a:t>
            </a:r>
            <a:r>
              <a:rPr lang="ar-IQ" sz="3600" b="1" dirty="0">
                <a:solidFill>
                  <a:schemeClr val="tx1"/>
                </a:solidFill>
              </a:rPr>
              <a:t>جرثومة المعدة</a:t>
            </a:r>
            <a:r>
              <a:rPr lang="ar-IQ" sz="3200" dirty="0"/>
              <a:t/>
            </a:r>
            <a:br>
              <a:rPr lang="ar-IQ" sz="3200" dirty="0"/>
            </a:br>
            <a:endParaRPr lang="ar-IQ" sz="3200" dirty="0"/>
          </a:p>
        </p:txBody>
      </p:sp>
      <p:sp>
        <p:nvSpPr>
          <p:cNvPr id="3" name="عنصر نائب للمحتوى 2"/>
          <p:cNvSpPr>
            <a:spLocks noGrp="1"/>
          </p:cNvSpPr>
          <p:nvPr>
            <p:ph idx="1"/>
          </p:nvPr>
        </p:nvSpPr>
        <p:spPr>
          <a:xfrm>
            <a:off x="467544" y="1916832"/>
            <a:ext cx="8229600" cy="4389120"/>
          </a:xfrm>
        </p:spPr>
        <p:txBody>
          <a:bodyPr/>
          <a:lstStyle/>
          <a:p>
            <a:pPr marL="0" indent="0">
              <a:buNone/>
            </a:pPr>
            <a:r>
              <a:rPr lang="ar-IQ" dirty="0" smtClean="0"/>
              <a:t>والإجراء </a:t>
            </a:r>
            <a:r>
              <a:rPr lang="ar-IQ" dirty="0"/>
              <a:t>الطبي المعتاد هو علاج البكتيريا لإعطاء القرحة فرصة التعافي</a:t>
            </a:r>
          </a:p>
          <a:p>
            <a:pPr marL="0" indent="0">
              <a:buNone/>
            </a:pPr>
            <a:r>
              <a:rPr lang="ar-IQ" dirty="0"/>
              <a:t>من المهم التأكد من خلو الطرف الاخر من الزوجين من العدوي حتي لا</a:t>
            </a:r>
          </a:p>
          <a:p>
            <a:pPr marL="0" indent="0">
              <a:buNone/>
            </a:pPr>
            <a:r>
              <a:rPr lang="ar-IQ" dirty="0"/>
              <a:t>يكون مصدرا للعدي الدائمة للطرف الاخر</a:t>
            </a:r>
          </a:p>
          <a:p>
            <a:pPr marL="0" indent="0">
              <a:buNone/>
            </a:pPr>
            <a:r>
              <a:rPr lang="ar-IQ" dirty="0"/>
              <a:t>وإذا ثبت ان الطرف الاخر عنده نفس العدوي يجب علاجهما في نفس الوقت</a:t>
            </a:r>
          </a:p>
          <a:p>
            <a:pPr marL="0" indent="0">
              <a:buNone/>
            </a:pPr>
            <a:r>
              <a:rPr lang="ar-IQ" dirty="0"/>
              <a:t>•العلاج الثلاثي لمدة أسبوع او اسبوعين</a:t>
            </a:r>
          </a:p>
          <a:p>
            <a:pPr marL="0" indent="0">
              <a:buNone/>
            </a:pPr>
            <a:r>
              <a:rPr lang="ar-IQ" dirty="0"/>
              <a:t>•الذي يتألف من مثبطات مضخة البروتون </a:t>
            </a:r>
            <a:r>
              <a:rPr lang="ar-IQ" dirty="0" smtClean="0"/>
              <a:t> مثل </a:t>
            </a:r>
            <a:r>
              <a:rPr lang="ar-IQ" dirty="0"/>
              <a:t>أدوية: </a:t>
            </a:r>
            <a:r>
              <a:rPr lang="ar-IQ" dirty="0" err="1"/>
              <a:t>أوميبرازول</a:t>
            </a:r>
            <a:r>
              <a:rPr lang="ar-IQ" dirty="0"/>
              <a:t> –</a:t>
            </a:r>
          </a:p>
          <a:p>
            <a:pPr marL="0" indent="0">
              <a:buNone/>
            </a:pPr>
            <a:r>
              <a:rPr lang="ar-IQ" dirty="0" err="1"/>
              <a:t>بانتوبرازول</a:t>
            </a:r>
            <a:r>
              <a:rPr lang="ar-IQ" dirty="0"/>
              <a:t> او </a:t>
            </a:r>
            <a:r>
              <a:rPr lang="ar-IQ" dirty="0" err="1" smtClean="0"/>
              <a:t>لانزوبرازول</a:t>
            </a:r>
            <a:r>
              <a:rPr lang="ar-IQ" dirty="0" smtClean="0"/>
              <a:t>).</a:t>
            </a:r>
            <a:endParaRPr lang="ar-IQ" dirty="0"/>
          </a:p>
        </p:txBody>
      </p:sp>
    </p:spTree>
    <p:extLst>
      <p:ext uri="{BB962C8B-B14F-4D97-AF65-F5344CB8AC3E}">
        <p14:creationId xmlns:p14="http://schemas.microsoft.com/office/powerpoint/2010/main" val="10243935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pPr marL="0" indent="0" algn="just">
              <a:buNone/>
            </a:pPr>
            <a:r>
              <a:rPr lang="ar-IQ" dirty="0"/>
              <a:t>•اثنين من المضادات الحيوية </a:t>
            </a:r>
            <a:r>
              <a:rPr lang="ar-IQ" dirty="0" smtClean="0"/>
              <a:t>مثل(</a:t>
            </a:r>
            <a:r>
              <a:rPr lang="ar-IQ" dirty="0" err="1" smtClean="0"/>
              <a:t>كلاريثروميسين</a:t>
            </a:r>
            <a:r>
              <a:rPr lang="ar-IQ" dirty="0" smtClean="0"/>
              <a:t> – </a:t>
            </a:r>
            <a:r>
              <a:rPr lang="ar-IQ" dirty="0" err="1" smtClean="0"/>
              <a:t>أموكسيسيلين</a:t>
            </a:r>
            <a:r>
              <a:rPr lang="ar-IQ" dirty="0" smtClean="0"/>
              <a:t>) إلا </a:t>
            </a:r>
            <a:r>
              <a:rPr lang="ar-IQ" dirty="0"/>
              <a:t>أن هذا قد يعمل على زيادة وارتفاع مقاومة البكتيريا للمضادات </a:t>
            </a:r>
            <a:r>
              <a:rPr lang="ar-IQ" dirty="0" smtClean="0"/>
              <a:t>الحيوية وبالتالي </a:t>
            </a:r>
            <a:r>
              <a:rPr lang="ar-IQ" dirty="0"/>
              <a:t>عند فشل المرحلة الأولى من العلاج يستحسن استعمال طريقة أخرى</a:t>
            </a:r>
          </a:p>
          <a:p>
            <a:pPr marL="0" indent="0" algn="just">
              <a:buNone/>
            </a:pPr>
            <a:r>
              <a:rPr lang="ar-IQ" dirty="0"/>
              <a:t>كالعلاج الرباعي الذي يستهدف السلالات المقاومة</a:t>
            </a:r>
          </a:p>
          <a:p>
            <a:pPr marL="0" indent="0" algn="just">
              <a:buNone/>
            </a:pPr>
            <a:r>
              <a:rPr lang="ar-IQ" dirty="0"/>
              <a:t>•مثل دواء: </a:t>
            </a:r>
            <a:r>
              <a:rPr lang="ar-IQ" dirty="0" err="1"/>
              <a:t>سليساليت</a:t>
            </a:r>
            <a:r>
              <a:rPr lang="ar-IQ" dirty="0"/>
              <a:t> </a:t>
            </a:r>
            <a:r>
              <a:rPr lang="ar-IQ" dirty="0" err="1"/>
              <a:t>البيزميث</a:t>
            </a:r>
            <a:r>
              <a:rPr lang="ar-IQ" dirty="0"/>
              <a:t>،</a:t>
            </a:r>
          </a:p>
          <a:p>
            <a:pPr marL="0" indent="0" algn="just">
              <a:buNone/>
            </a:pPr>
            <a:r>
              <a:rPr lang="ar-IQ" dirty="0"/>
              <a:t>•وقد يستخدم دواء: </a:t>
            </a:r>
            <a:r>
              <a:rPr lang="ar-IQ" dirty="0" err="1"/>
              <a:t>ليفوفلوكساسين</a:t>
            </a:r>
            <a:r>
              <a:rPr lang="ar-IQ" dirty="0"/>
              <a:t>.</a:t>
            </a:r>
          </a:p>
          <a:p>
            <a:pPr marL="0" indent="0" algn="just">
              <a:buNone/>
            </a:pPr>
            <a:r>
              <a:rPr lang="ar-IQ" dirty="0"/>
              <a:t>•</a:t>
            </a:r>
            <a:r>
              <a:rPr lang="ar-IQ" dirty="0" err="1"/>
              <a:t>بالاضافة</a:t>
            </a:r>
            <a:r>
              <a:rPr lang="ar-IQ" dirty="0"/>
              <a:t> الي مثبطات مضخة البروتون و </a:t>
            </a:r>
            <a:r>
              <a:rPr lang="ar-IQ" dirty="0" err="1"/>
              <a:t>أموكسيسيلين</a:t>
            </a:r>
            <a:endParaRPr lang="ar-IQ" dirty="0"/>
          </a:p>
        </p:txBody>
      </p:sp>
    </p:spTree>
    <p:extLst>
      <p:ext uri="{BB962C8B-B14F-4D97-AF65-F5344CB8AC3E}">
        <p14:creationId xmlns:p14="http://schemas.microsoft.com/office/powerpoint/2010/main" val="13037280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27384"/>
            <a:ext cx="9143999" cy="6768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42684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IQ" sz="5400" b="1" dirty="0"/>
              <a:t>مقدمة</a:t>
            </a:r>
          </a:p>
        </p:txBody>
      </p:sp>
      <p:sp>
        <p:nvSpPr>
          <p:cNvPr id="3" name="عنصر نائب للمحتوى 2"/>
          <p:cNvSpPr>
            <a:spLocks noGrp="1"/>
          </p:cNvSpPr>
          <p:nvPr>
            <p:ph idx="1"/>
          </p:nvPr>
        </p:nvSpPr>
        <p:spPr>
          <a:xfrm>
            <a:off x="457200" y="1628800"/>
            <a:ext cx="8229600" cy="4695800"/>
          </a:xfrm>
        </p:spPr>
        <p:txBody>
          <a:bodyPr>
            <a:normAutofit fontScale="92500" lnSpcReduction="10000"/>
          </a:bodyPr>
          <a:lstStyle/>
          <a:p>
            <a:pPr marL="0" indent="0" algn="just">
              <a:lnSpc>
                <a:spcPct val="150000"/>
              </a:lnSpc>
              <a:buNone/>
            </a:pPr>
            <a:r>
              <a:rPr lang="ar-IQ" sz="2800" dirty="0"/>
              <a:t>•</a:t>
            </a:r>
            <a:r>
              <a:rPr lang="ar-IQ" sz="2800" b="1" dirty="0">
                <a:latin typeface="Arial" pitchFamily="34" charset="0"/>
                <a:cs typeface="Arial" pitchFamily="34" charset="0"/>
              </a:rPr>
              <a:t>اكتشف العالمان الأستراليان «</a:t>
            </a:r>
            <a:r>
              <a:rPr lang="ar-IQ" sz="2800" b="1" dirty="0" err="1">
                <a:latin typeface="Arial" pitchFamily="34" charset="0"/>
                <a:cs typeface="Arial" pitchFamily="34" charset="0"/>
              </a:rPr>
              <a:t>وورن</a:t>
            </a:r>
            <a:r>
              <a:rPr lang="ar-IQ" sz="2800" b="1" dirty="0">
                <a:latin typeface="Arial" pitchFamily="34" charset="0"/>
                <a:cs typeface="Arial" pitchFamily="34" charset="0"/>
              </a:rPr>
              <a:t> ومارشال </a:t>
            </a:r>
            <a:r>
              <a:rPr lang="en-US" sz="2800" b="1" dirty="0" err="1">
                <a:latin typeface="Arial" pitchFamily="34" charset="0"/>
                <a:cs typeface="Arial" pitchFamily="34" charset="0"/>
              </a:rPr>
              <a:t>RobinWarren</a:t>
            </a:r>
            <a:r>
              <a:rPr lang="en-US" sz="2800" b="1" dirty="0">
                <a:latin typeface="Arial" pitchFamily="34" charset="0"/>
                <a:cs typeface="Arial" pitchFamily="34" charset="0"/>
              </a:rPr>
              <a:t> and Barry Marshall </a:t>
            </a:r>
            <a:r>
              <a:rPr lang="en-US" sz="2800" b="1" dirty="0" smtClean="0">
                <a:latin typeface="Arial" pitchFamily="34" charset="0"/>
                <a:cs typeface="Arial" pitchFamily="34" charset="0"/>
              </a:rPr>
              <a:t> </a:t>
            </a:r>
            <a:r>
              <a:rPr lang="ar-IQ" sz="2800" b="1" dirty="0" smtClean="0">
                <a:latin typeface="Arial" pitchFamily="34" charset="0"/>
                <a:cs typeface="Arial" pitchFamily="34" charset="0"/>
              </a:rPr>
              <a:t>جرثومه </a:t>
            </a:r>
            <a:r>
              <a:rPr lang="ar-IQ" sz="2800" b="1" dirty="0" err="1">
                <a:latin typeface="Arial" pitchFamily="34" charset="0"/>
                <a:cs typeface="Arial" pitchFamily="34" charset="0"/>
              </a:rPr>
              <a:t>المعده</a:t>
            </a:r>
            <a:r>
              <a:rPr lang="ar-IQ" sz="2800" b="1" dirty="0">
                <a:latin typeface="Arial" pitchFamily="34" charset="0"/>
                <a:cs typeface="Arial" pitchFamily="34" charset="0"/>
              </a:rPr>
              <a:t> </a:t>
            </a:r>
            <a:r>
              <a:rPr lang="ar-IQ" sz="2800" b="1" dirty="0" smtClean="0">
                <a:latin typeface="Arial" pitchFamily="34" charset="0"/>
                <a:cs typeface="Arial" pitchFamily="34" charset="0"/>
              </a:rPr>
              <a:t>في عام </a:t>
            </a:r>
            <a:r>
              <a:rPr lang="ar-IQ" sz="2800" b="1" dirty="0">
                <a:latin typeface="Arial" pitchFamily="34" charset="0"/>
                <a:cs typeface="Arial" pitchFamily="34" charset="0"/>
              </a:rPr>
              <a:t>١٩٨٢ م .ودورها في التسبب بمعظم حالات </a:t>
            </a:r>
            <a:r>
              <a:rPr lang="ar-IQ" sz="2800" b="1" dirty="0" smtClean="0">
                <a:latin typeface="Arial" pitchFamily="34" charset="0"/>
                <a:cs typeface="Arial" pitchFamily="34" charset="0"/>
              </a:rPr>
              <a:t>قرحة والتهاب </a:t>
            </a:r>
            <a:r>
              <a:rPr lang="ar-IQ" sz="2800" b="1" dirty="0">
                <a:latin typeface="Arial" pitchFamily="34" charset="0"/>
                <a:cs typeface="Arial" pitchFamily="34" charset="0"/>
              </a:rPr>
              <a:t>المعدة.</a:t>
            </a:r>
          </a:p>
          <a:p>
            <a:pPr marL="0" indent="0" algn="just">
              <a:lnSpc>
                <a:spcPct val="150000"/>
              </a:lnSpc>
              <a:buNone/>
            </a:pPr>
            <a:r>
              <a:rPr lang="ar-IQ" sz="2800" b="1" dirty="0">
                <a:latin typeface="Arial" pitchFamily="34" charset="0"/>
                <a:cs typeface="Arial" pitchFamily="34" charset="0"/>
              </a:rPr>
              <a:t>•قُوبل اكتشافهما بالرفض والفتور، لأن هذا كان </a:t>
            </a:r>
            <a:r>
              <a:rPr lang="ar-IQ" sz="2800" b="1" dirty="0" smtClean="0">
                <a:latin typeface="Arial" pitchFamily="34" charset="0"/>
                <a:cs typeface="Arial" pitchFamily="34" charset="0"/>
              </a:rPr>
              <a:t>مخالفاً </a:t>
            </a:r>
            <a:r>
              <a:rPr lang="ar-IQ" sz="2800" b="1" dirty="0" err="1" smtClean="0">
                <a:latin typeface="Arial" pitchFamily="34" charset="0"/>
                <a:cs typeface="Arial" pitchFamily="34" charset="0"/>
              </a:rPr>
              <a:t>للأعتقاد</a:t>
            </a:r>
            <a:r>
              <a:rPr lang="ar-IQ" sz="2800" b="1" dirty="0" smtClean="0">
                <a:latin typeface="Arial" pitchFamily="34" charset="0"/>
                <a:cs typeface="Arial" pitchFamily="34" charset="0"/>
              </a:rPr>
              <a:t> </a:t>
            </a:r>
            <a:r>
              <a:rPr lang="ar-IQ" sz="2800" b="1" dirty="0">
                <a:latin typeface="Arial" pitchFamily="34" charset="0"/>
                <a:cs typeface="Arial" pitchFamily="34" charset="0"/>
              </a:rPr>
              <a:t>السائد بأن التوتر أو الطعام الحار ذي البهار </a:t>
            </a:r>
            <a:r>
              <a:rPr lang="ar-IQ" sz="2800" b="1" dirty="0" smtClean="0">
                <a:latin typeface="Arial" pitchFamily="34" charset="0"/>
                <a:cs typeface="Arial" pitchFamily="34" charset="0"/>
              </a:rPr>
              <a:t>هو السبب </a:t>
            </a:r>
            <a:r>
              <a:rPr lang="ar-IQ" sz="2800" b="1" dirty="0">
                <a:latin typeface="Arial" pitchFamily="34" charset="0"/>
                <a:cs typeface="Arial" pitchFamily="34" charset="0"/>
              </a:rPr>
              <a:t>في الالتهابات والقرح الهضمية.</a:t>
            </a:r>
          </a:p>
          <a:p>
            <a:pPr marL="0" indent="0" algn="just">
              <a:lnSpc>
                <a:spcPct val="150000"/>
              </a:lnSpc>
              <a:buNone/>
            </a:pPr>
            <a:r>
              <a:rPr lang="ar-IQ" sz="2800" b="1" dirty="0">
                <a:latin typeface="Arial" pitchFamily="34" charset="0"/>
                <a:cs typeface="Arial" pitchFamily="34" charset="0"/>
              </a:rPr>
              <a:t>•وبعد 23 سنة من ذلك التاريخ عام ٢٠٠٥ م تمَّ </a:t>
            </a:r>
            <a:r>
              <a:rPr lang="ar-IQ" sz="2800" b="1" dirty="0" smtClean="0">
                <a:latin typeface="Arial" pitchFamily="34" charset="0"/>
                <a:cs typeface="Arial" pitchFamily="34" charset="0"/>
              </a:rPr>
              <a:t>منحهما جائزة </a:t>
            </a:r>
            <a:r>
              <a:rPr lang="ar-IQ" sz="2800" b="1" dirty="0">
                <a:latin typeface="Arial" pitchFamily="34" charset="0"/>
                <a:cs typeface="Arial" pitchFamily="34" charset="0"/>
              </a:rPr>
              <a:t>نوبل في الطب والفيزيولوجيا </a:t>
            </a:r>
            <a:r>
              <a:rPr lang="ar-IQ" sz="2800" b="1" dirty="0" err="1">
                <a:latin typeface="Arial" pitchFamily="34" charset="0"/>
                <a:cs typeface="Arial" pitchFamily="34" charset="0"/>
              </a:rPr>
              <a:t>لأكتشافهم</a:t>
            </a:r>
            <a:r>
              <a:rPr lang="ar-IQ" sz="2800" b="1" dirty="0">
                <a:latin typeface="Arial" pitchFamily="34" charset="0"/>
                <a:cs typeface="Arial" pitchFamily="34" charset="0"/>
              </a:rPr>
              <a:t> دور </a:t>
            </a:r>
            <a:r>
              <a:rPr lang="ar-IQ" sz="2800" b="1" dirty="0" smtClean="0">
                <a:latin typeface="Arial" pitchFamily="34" charset="0"/>
                <a:cs typeface="Arial" pitchFamily="34" charset="0"/>
              </a:rPr>
              <a:t>هذا الميكروب </a:t>
            </a:r>
            <a:r>
              <a:rPr lang="ar-IQ" sz="2800" b="1" dirty="0">
                <a:latin typeface="Arial" pitchFamily="34" charset="0"/>
                <a:cs typeface="Arial" pitchFamily="34" charset="0"/>
              </a:rPr>
              <a:t>في حدوث التهاب المعدة والقرحة </a:t>
            </a:r>
            <a:r>
              <a:rPr lang="ar-IQ" sz="2800" b="1" dirty="0" smtClean="0">
                <a:latin typeface="Arial" pitchFamily="34" charset="0"/>
                <a:cs typeface="Arial" pitchFamily="34" charset="0"/>
              </a:rPr>
              <a:t>الهضمية.</a:t>
            </a:r>
            <a:endParaRPr lang="ar-IQ" sz="2800" b="1" dirty="0">
              <a:latin typeface="Arial" pitchFamily="34" charset="0"/>
              <a:cs typeface="Arial" pitchFamily="34" charset="0"/>
            </a:endParaRPr>
          </a:p>
        </p:txBody>
      </p:sp>
    </p:spTree>
    <p:extLst>
      <p:ext uri="{BB962C8B-B14F-4D97-AF65-F5344CB8AC3E}">
        <p14:creationId xmlns:p14="http://schemas.microsoft.com/office/powerpoint/2010/main" val="20652238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pPr marL="0" indent="0" algn="just" rtl="0">
              <a:buNone/>
            </a:pPr>
            <a:r>
              <a:rPr lang="en-US" dirty="0"/>
              <a:t>(H. pylori) is a type of bacteria. These germs can enter your body and live in your digestive tract. After many years, they can cause sores, called ulcers, in the lining of your stomach or the upper part of your small intestine. For some people, an infection can lead to stomach cancer.</a:t>
            </a:r>
            <a:endParaRPr lang="ar-IQ" dirty="0"/>
          </a:p>
        </p:txBody>
      </p:sp>
    </p:spTree>
    <p:extLst>
      <p:ext uri="{BB962C8B-B14F-4D97-AF65-F5344CB8AC3E}">
        <p14:creationId xmlns:p14="http://schemas.microsoft.com/office/powerpoint/2010/main" val="21478990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IQ" dirty="0"/>
              <a:t>ماهي جرثومه المعدة ؟</a:t>
            </a:r>
          </a:p>
        </p:txBody>
      </p:sp>
      <p:sp>
        <p:nvSpPr>
          <p:cNvPr id="3" name="عنصر نائب للمحتوى 2"/>
          <p:cNvSpPr>
            <a:spLocks noGrp="1"/>
          </p:cNvSpPr>
          <p:nvPr>
            <p:ph idx="1"/>
          </p:nvPr>
        </p:nvSpPr>
        <p:spPr/>
        <p:txBody>
          <a:bodyPr/>
          <a:lstStyle/>
          <a:p>
            <a:pPr marL="0" indent="0" algn="just">
              <a:lnSpc>
                <a:spcPct val="150000"/>
              </a:lnSpc>
              <a:buNone/>
            </a:pPr>
            <a:r>
              <a:rPr lang="ar-IQ" b="1" dirty="0">
                <a:latin typeface="Arial" pitchFamily="34" charset="0"/>
                <a:cs typeface="Arial" pitchFamily="34" charset="0"/>
              </a:rPr>
              <a:t>جرثومه المعدة أو الميكروب </a:t>
            </a:r>
            <a:r>
              <a:rPr lang="ar-IQ" b="1" dirty="0" smtClean="0">
                <a:latin typeface="Arial" pitchFamily="34" charset="0"/>
                <a:cs typeface="Arial" pitchFamily="34" charset="0"/>
              </a:rPr>
              <a:t>الحلزوني</a:t>
            </a:r>
            <a:r>
              <a:rPr lang="en-US" b="1" dirty="0">
                <a:latin typeface="Arial" pitchFamily="34" charset="0"/>
                <a:cs typeface="Arial" pitchFamily="34" charset="0"/>
              </a:rPr>
              <a:t>Helicobacter Pylori</a:t>
            </a:r>
          </a:p>
          <a:p>
            <a:pPr marL="0" indent="0" algn="just">
              <a:lnSpc>
                <a:spcPct val="150000"/>
              </a:lnSpc>
              <a:buNone/>
            </a:pPr>
            <a:r>
              <a:rPr lang="ar-IQ" b="1" dirty="0">
                <a:latin typeface="Arial" pitchFamily="34" charset="0"/>
                <a:cs typeface="Arial" pitchFamily="34" charset="0"/>
              </a:rPr>
              <a:t>•هي نوع من أنواع البكتيريا التي تسبب التهاب مزمن في </a:t>
            </a:r>
            <a:r>
              <a:rPr lang="ar-IQ" b="1" dirty="0" smtClean="0">
                <a:latin typeface="Arial" pitchFamily="34" charset="0"/>
                <a:cs typeface="Arial" pitchFamily="34" charset="0"/>
              </a:rPr>
              <a:t>البطانة الداخلية </a:t>
            </a:r>
            <a:r>
              <a:rPr lang="ar-IQ" b="1" dirty="0">
                <a:latin typeface="Arial" pitchFamily="34" charset="0"/>
                <a:cs typeface="Arial" pitchFamily="34" charset="0"/>
              </a:rPr>
              <a:t>للمعدة </a:t>
            </a:r>
            <a:r>
              <a:rPr lang="ar-IQ" b="1" dirty="0" smtClean="0">
                <a:latin typeface="Arial" pitchFamily="34" charset="0"/>
                <a:cs typeface="Arial" pitchFamily="34" charset="0"/>
              </a:rPr>
              <a:t>(التهاب </a:t>
            </a:r>
            <a:r>
              <a:rPr lang="ar-IQ" b="1" dirty="0">
                <a:latin typeface="Arial" pitchFamily="34" charset="0"/>
                <a:cs typeface="Arial" pitchFamily="34" charset="0"/>
              </a:rPr>
              <a:t>المعدة </a:t>
            </a:r>
            <a:r>
              <a:rPr lang="en-US" b="1" dirty="0" smtClean="0">
                <a:latin typeface="Arial" pitchFamily="34" charset="0"/>
                <a:cs typeface="Arial" pitchFamily="34" charset="0"/>
              </a:rPr>
              <a:t>Gastritis</a:t>
            </a:r>
            <a:r>
              <a:rPr lang="ar-IQ" b="1" dirty="0" smtClean="0">
                <a:latin typeface="Arial" pitchFamily="34" charset="0"/>
                <a:cs typeface="Arial" pitchFamily="34" charset="0"/>
              </a:rPr>
              <a:t>)</a:t>
            </a:r>
            <a:endParaRPr lang="en-US" b="1" dirty="0">
              <a:latin typeface="Arial" pitchFamily="34" charset="0"/>
              <a:cs typeface="Arial" pitchFamily="34" charset="0"/>
            </a:endParaRPr>
          </a:p>
          <a:p>
            <a:pPr marL="0" indent="0" algn="just">
              <a:lnSpc>
                <a:spcPct val="150000"/>
              </a:lnSpc>
              <a:buNone/>
            </a:pPr>
            <a:r>
              <a:rPr lang="en-US" b="1" dirty="0">
                <a:latin typeface="Arial" pitchFamily="34" charset="0"/>
                <a:cs typeface="Arial" pitchFamily="34" charset="0"/>
              </a:rPr>
              <a:t>•</a:t>
            </a:r>
            <a:r>
              <a:rPr lang="ar-IQ" b="1" dirty="0">
                <a:latin typeface="Arial" pitchFamily="34" charset="0"/>
                <a:cs typeface="Arial" pitchFamily="34" charset="0"/>
              </a:rPr>
              <a:t>وهذه البكتيريا تعتبر أيضاً سبب شائع للقرحة في جميع </a:t>
            </a:r>
            <a:r>
              <a:rPr lang="ar-IQ" b="1" dirty="0" smtClean="0">
                <a:latin typeface="Arial" pitchFamily="34" charset="0"/>
                <a:cs typeface="Arial" pitchFamily="34" charset="0"/>
              </a:rPr>
              <a:t>أنحاء العالم </a:t>
            </a:r>
            <a:r>
              <a:rPr lang="ar-IQ" b="1" dirty="0">
                <a:latin typeface="Arial" pitchFamily="34" charset="0"/>
                <a:cs typeface="Arial" pitchFamily="34" charset="0"/>
              </a:rPr>
              <a:t>سُجَّلت الإصابة بهذه البكتيريا بين ما نسبته 90٪ من </a:t>
            </a:r>
            <a:r>
              <a:rPr lang="ar-IQ" b="1" dirty="0" smtClean="0">
                <a:latin typeface="Arial" pitchFamily="34" charset="0"/>
                <a:cs typeface="Arial" pitchFamily="34" charset="0"/>
              </a:rPr>
              <a:t>المرضى الذين </a:t>
            </a:r>
            <a:r>
              <a:rPr lang="ar-IQ" b="1" dirty="0">
                <a:latin typeface="Arial" pitchFamily="34" charset="0"/>
                <a:cs typeface="Arial" pitchFamily="34" charset="0"/>
              </a:rPr>
              <a:t>يعانون من القرحة </a:t>
            </a:r>
            <a:r>
              <a:rPr lang="ar-IQ" b="1" dirty="0" smtClean="0">
                <a:latin typeface="Arial" pitchFamily="34" charset="0"/>
                <a:cs typeface="Arial" pitchFamily="34" charset="0"/>
              </a:rPr>
              <a:t>(</a:t>
            </a:r>
            <a:r>
              <a:rPr lang="en-US" b="1" dirty="0" smtClean="0">
                <a:latin typeface="Arial" pitchFamily="34" charset="0"/>
                <a:cs typeface="Arial" pitchFamily="34" charset="0"/>
              </a:rPr>
              <a:t>(Ulcers</a:t>
            </a:r>
            <a:r>
              <a:rPr lang="ar-IQ" b="1" dirty="0" smtClean="0">
                <a:latin typeface="Arial" pitchFamily="34" charset="0"/>
                <a:cs typeface="Arial" pitchFamily="34" charset="0"/>
              </a:rPr>
              <a:t>.</a:t>
            </a:r>
            <a:endParaRPr lang="ar-IQ" b="1" dirty="0">
              <a:latin typeface="Arial" pitchFamily="34" charset="0"/>
              <a:cs typeface="Arial" pitchFamily="34" charset="0"/>
            </a:endParaRPr>
          </a:p>
        </p:txBody>
      </p:sp>
    </p:spTree>
    <p:extLst>
      <p:ext uri="{BB962C8B-B14F-4D97-AF65-F5344CB8AC3E}">
        <p14:creationId xmlns:p14="http://schemas.microsoft.com/office/powerpoint/2010/main" val="14312652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IQ" dirty="0"/>
              <a:t>كم نسبه أنتشارها؟..</a:t>
            </a:r>
          </a:p>
        </p:txBody>
      </p:sp>
      <p:sp>
        <p:nvSpPr>
          <p:cNvPr id="3" name="عنصر نائب للمحتوى 2"/>
          <p:cNvSpPr>
            <a:spLocks noGrp="1"/>
          </p:cNvSpPr>
          <p:nvPr>
            <p:ph idx="1"/>
          </p:nvPr>
        </p:nvSpPr>
        <p:spPr/>
        <p:txBody>
          <a:bodyPr/>
          <a:lstStyle/>
          <a:p>
            <a:pPr marL="0" indent="0" algn="just">
              <a:lnSpc>
                <a:spcPct val="150000"/>
              </a:lnSpc>
              <a:buNone/>
            </a:pPr>
            <a:r>
              <a:rPr lang="ar-IQ" dirty="0"/>
              <a:t>•</a:t>
            </a:r>
            <a:r>
              <a:rPr lang="ar-IQ" b="1" dirty="0"/>
              <a:t>عالمياً يحمل نحو 50% من سكان العالم ميكروب </a:t>
            </a:r>
            <a:r>
              <a:rPr lang="ar-IQ" b="1" dirty="0" smtClean="0"/>
              <a:t>جرثومه المعدة </a:t>
            </a:r>
            <a:r>
              <a:rPr lang="ar-IQ" b="1" dirty="0"/>
              <a:t>مما يجعله العدوى الأكثر انتشاراً في العالم</a:t>
            </a:r>
          </a:p>
          <a:p>
            <a:pPr marL="0" indent="0" algn="just">
              <a:lnSpc>
                <a:spcPct val="150000"/>
              </a:lnSpc>
              <a:buNone/>
            </a:pPr>
            <a:r>
              <a:rPr lang="ar-IQ" b="1" dirty="0"/>
              <a:t>•عربياً لا توجد أرقام دقيقة عن نسبه انتشار جرثومة </a:t>
            </a:r>
            <a:r>
              <a:rPr lang="ar-IQ" b="1" dirty="0" smtClean="0"/>
              <a:t>المعدة في </a:t>
            </a:r>
            <a:r>
              <a:rPr lang="ar-IQ" b="1" dirty="0"/>
              <a:t>المجتمعات العربية .</a:t>
            </a:r>
          </a:p>
          <a:p>
            <a:pPr marL="0" indent="0" algn="just">
              <a:lnSpc>
                <a:spcPct val="150000"/>
              </a:lnSpc>
              <a:buNone/>
            </a:pPr>
            <a:r>
              <a:rPr lang="ar-IQ" b="1" dirty="0"/>
              <a:t>•في السعودية تصل النسبة إلى حوالي 60 % .</a:t>
            </a:r>
          </a:p>
        </p:txBody>
      </p:sp>
    </p:spTree>
    <p:extLst>
      <p:ext uri="{BB962C8B-B14F-4D97-AF65-F5344CB8AC3E}">
        <p14:creationId xmlns:p14="http://schemas.microsoft.com/office/powerpoint/2010/main" val="24291653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IQ" b="1" dirty="0">
                <a:solidFill>
                  <a:schemeClr val="tx1"/>
                </a:solidFill>
              </a:rPr>
              <a:t>ماهي أسباب وطرق الإصابة بها؟..</a:t>
            </a:r>
          </a:p>
        </p:txBody>
      </p:sp>
      <p:sp>
        <p:nvSpPr>
          <p:cNvPr id="3" name="عنصر نائب للمحتوى 2"/>
          <p:cNvSpPr>
            <a:spLocks noGrp="1"/>
          </p:cNvSpPr>
          <p:nvPr>
            <p:ph idx="1"/>
          </p:nvPr>
        </p:nvSpPr>
        <p:spPr/>
        <p:txBody>
          <a:bodyPr>
            <a:normAutofit/>
          </a:bodyPr>
          <a:lstStyle/>
          <a:p>
            <a:pPr marL="0" indent="0" algn="just">
              <a:buNone/>
            </a:pPr>
            <a:r>
              <a:rPr lang="ar-IQ" dirty="0"/>
              <a:t>•</a:t>
            </a:r>
            <a:r>
              <a:rPr lang="ar-IQ" b="1" dirty="0"/>
              <a:t>تدخل البكتيريا الحلزونية جسم الإنسان عن طريق الفم </a:t>
            </a:r>
            <a:r>
              <a:rPr lang="ar-IQ" b="1" dirty="0" smtClean="0"/>
              <a:t>وتستقر في </a:t>
            </a:r>
            <a:r>
              <a:rPr lang="ar-IQ" b="1" dirty="0"/>
              <a:t>المعدة والأمعاء .</a:t>
            </a:r>
          </a:p>
          <a:p>
            <a:pPr marL="0" indent="0" algn="just">
              <a:buNone/>
            </a:pPr>
            <a:r>
              <a:rPr lang="ar-IQ" b="1" dirty="0"/>
              <a:t>• السبب الأكبر للإصابة بالبكتيريا الحلزونية هو تناول الأطعمة </a:t>
            </a:r>
            <a:r>
              <a:rPr lang="ar-IQ" b="1" dirty="0" smtClean="0"/>
              <a:t>والمياه الملوثة </a:t>
            </a:r>
            <a:r>
              <a:rPr lang="ar-IQ" b="1" dirty="0"/>
              <a:t>بها</a:t>
            </a:r>
          </a:p>
          <a:p>
            <a:pPr marL="0" indent="0" algn="just">
              <a:buNone/>
            </a:pPr>
            <a:r>
              <a:rPr lang="ar-IQ" b="1" dirty="0"/>
              <a:t>•ولهذا فأن العدوى بها تكون أكثر شيوعا في ظروف </a:t>
            </a:r>
            <a:r>
              <a:rPr lang="ar-IQ" b="1" dirty="0" smtClean="0"/>
              <a:t>المعيشة المزدحمة </a:t>
            </a:r>
            <a:r>
              <a:rPr lang="ar-IQ" b="1" dirty="0"/>
              <a:t>مع سوء الصرف الصحي خاصة في البلدان النامية </a:t>
            </a:r>
            <a:r>
              <a:rPr lang="ar-IQ" b="1" dirty="0" smtClean="0"/>
              <a:t>التي تعاني </a:t>
            </a:r>
            <a:r>
              <a:rPr lang="ar-IQ" b="1" dirty="0"/>
              <a:t>من ضعف خدمات الصرف الصحي .</a:t>
            </a:r>
          </a:p>
          <a:p>
            <a:pPr marL="0" indent="0" algn="just">
              <a:buNone/>
            </a:pPr>
            <a:r>
              <a:rPr lang="ar-IQ" b="1" dirty="0"/>
              <a:t>•كما تنتقل جرثومة المعدة أيضاً عند الاتصال مع شخص آخر </a:t>
            </a:r>
            <a:r>
              <a:rPr lang="ar-IQ" b="1" dirty="0" smtClean="0"/>
              <a:t>مصاب بها </a:t>
            </a:r>
            <a:r>
              <a:rPr lang="ar-IQ" b="1" dirty="0"/>
              <a:t>من خلال السلوكيات السلبية كالعطس مثلاً أو عن طريق </a:t>
            </a:r>
            <a:r>
              <a:rPr lang="ar-IQ" b="1" dirty="0" smtClean="0"/>
              <a:t>البراز المحتوي </a:t>
            </a:r>
            <a:r>
              <a:rPr lang="ar-IQ" b="1" dirty="0"/>
              <a:t>على الجرثومة وعن طريق اللعاب بين الزوجين.</a:t>
            </a:r>
          </a:p>
        </p:txBody>
      </p:sp>
    </p:spTree>
    <p:extLst>
      <p:ext uri="{BB962C8B-B14F-4D97-AF65-F5344CB8AC3E}">
        <p14:creationId xmlns:p14="http://schemas.microsoft.com/office/powerpoint/2010/main" val="22117663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260648"/>
            <a:ext cx="8229600" cy="6597352"/>
          </a:xfrm>
        </p:spPr>
        <p:txBody>
          <a:bodyPr/>
          <a:lstStyle/>
          <a:p>
            <a:pPr marL="0" indent="0" algn="just">
              <a:buNone/>
            </a:pPr>
            <a:r>
              <a:rPr lang="ar-IQ" dirty="0"/>
              <a:t>•</a:t>
            </a:r>
            <a:r>
              <a:rPr lang="ar-IQ" b="1" dirty="0"/>
              <a:t>ولكن لا تنتقل بواسطة نقل الدم من شخص مصاب إلى </a:t>
            </a:r>
            <a:r>
              <a:rPr lang="ar-IQ" b="1" dirty="0" smtClean="0"/>
              <a:t>شخص سليم </a:t>
            </a:r>
            <a:r>
              <a:rPr lang="ar-IQ" b="1" dirty="0"/>
              <a:t>.</a:t>
            </a:r>
          </a:p>
          <a:p>
            <a:pPr marL="0" indent="0" algn="just">
              <a:buNone/>
            </a:pPr>
            <a:r>
              <a:rPr lang="ar-IQ" b="1" dirty="0"/>
              <a:t>•الإصابة بجرثومة المعدة يعتمد على عوامل أهمها الحالة </a:t>
            </a:r>
            <a:r>
              <a:rPr lang="ar-IQ" b="1" dirty="0" smtClean="0"/>
              <a:t>الاجتماعية، حيث تكثر </a:t>
            </a:r>
            <a:r>
              <a:rPr lang="ar-IQ" b="1" dirty="0"/>
              <a:t>الإصابة في الأوساط الفقيرة عنها في المتمدنة </a:t>
            </a:r>
            <a:r>
              <a:rPr lang="ar-IQ" b="1" dirty="0" smtClean="0"/>
              <a:t>أو المتحضرة</a:t>
            </a:r>
            <a:r>
              <a:rPr lang="ar-IQ" b="1" dirty="0"/>
              <a:t>، نظراً لأن النظافة الشخصية تقي من الإصابة.</a:t>
            </a:r>
          </a:p>
          <a:p>
            <a:pPr marL="0" indent="0" algn="just">
              <a:buNone/>
            </a:pPr>
            <a:r>
              <a:rPr lang="ar-IQ" b="1" dirty="0"/>
              <a:t>•جرثومة </a:t>
            </a:r>
            <a:r>
              <a:rPr lang="ar-IQ" b="1" dirty="0" err="1"/>
              <a:t>المعده</a:t>
            </a:r>
            <a:r>
              <a:rPr lang="ar-IQ" b="1" dirty="0"/>
              <a:t> تتميز بانها لها القدرة علي مقاومة والتعايش </a:t>
            </a:r>
            <a:r>
              <a:rPr lang="ar-IQ" b="1" dirty="0" smtClean="0"/>
              <a:t>مع الاحماض </a:t>
            </a:r>
            <a:r>
              <a:rPr lang="ar-IQ" b="1" dirty="0"/>
              <a:t>الموجودة طبيعيا بالمعدة والبقاء </a:t>
            </a:r>
            <a:r>
              <a:rPr lang="ar-IQ" b="1" dirty="0" smtClean="0"/>
              <a:t>لمدة طويلة </a:t>
            </a:r>
            <a:r>
              <a:rPr lang="ar-IQ" b="1" dirty="0"/>
              <a:t>علي </a:t>
            </a:r>
            <a:r>
              <a:rPr lang="ar-IQ" b="1" dirty="0" smtClean="0"/>
              <a:t>جدار المعدة.</a:t>
            </a:r>
          </a:p>
          <a:p>
            <a:pPr marL="0" indent="0">
              <a:buNone/>
            </a:pPr>
            <a:endParaRPr lang="ar-IQ"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31840" y="3068960"/>
            <a:ext cx="3312368"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38056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r"/>
            <a:r>
              <a:rPr lang="ar-IQ" sz="4400" b="1" dirty="0"/>
              <a:t>ماذا يحدث </a:t>
            </a:r>
            <a:r>
              <a:rPr lang="ar-IQ" sz="4400" b="1" dirty="0" smtClean="0"/>
              <a:t>بعد الإصابة ببكتيريا جرثومة </a:t>
            </a:r>
            <a:r>
              <a:rPr lang="ar-IQ" sz="4400" b="1" dirty="0"/>
              <a:t>المعدة ؟</a:t>
            </a:r>
          </a:p>
        </p:txBody>
      </p:sp>
      <p:sp>
        <p:nvSpPr>
          <p:cNvPr id="3" name="عنصر نائب للمحتوى 2"/>
          <p:cNvSpPr>
            <a:spLocks noGrp="1"/>
          </p:cNvSpPr>
          <p:nvPr>
            <p:ph idx="1"/>
          </p:nvPr>
        </p:nvSpPr>
        <p:spPr/>
        <p:txBody>
          <a:bodyPr>
            <a:normAutofit/>
          </a:bodyPr>
          <a:lstStyle/>
          <a:p>
            <a:pPr marL="0" indent="0" algn="just">
              <a:buNone/>
            </a:pPr>
            <a:r>
              <a:rPr lang="ar-IQ" dirty="0"/>
              <a:t>•</a:t>
            </a:r>
            <a:r>
              <a:rPr lang="ar-IQ" b="1" dirty="0"/>
              <a:t>مع مرور الوقت يمكن أن تحفز جرثومة المعدة زيادة إنتاج </a:t>
            </a:r>
            <a:r>
              <a:rPr lang="ar-IQ" b="1" dirty="0" smtClean="0"/>
              <a:t>حمض المعدة</a:t>
            </a:r>
            <a:r>
              <a:rPr lang="ar-IQ" b="1" dirty="0"/>
              <a:t>، وتسبب التهابات بالمعدة والأمعاء.</a:t>
            </a:r>
          </a:p>
          <a:p>
            <a:pPr marL="0" indent="0" algn="just">
              <a:buNone/>
            </a:pPr>
            <a:r>
              <a:rPr lang="ar-IQ" b="1" dirty="0"/>
              <a:t>•وقد يصل الأمر إلى الإصابة بقرحة المعدة </a:t>
            </a:r>
            <a:r>
              <a:rPr lang="ar-IQ" b="1" dirty="0" err="1"/>
              <a:t>والإثنى</a:t>
            </a:r>
            <a:r>
              <a:rPr lang="ar-IQ" b="1" dirty="0"/>
              <a:t> عشر.</a:t>
            </a:r>
          </a:p>
          <a:p>
            <a:pPr marL="0" indent="0" algn="just">
              <a:buNone/>
            </a:pPr>
            <a:r>
              <a:rPr lang="ar-IQ" b="1" dirty="0"/>
              <a:t>•القرح </a:t>
            </a:r>
            <a:r>
              <a:rPr lang="ar-IQ" b="1" dirty="0" err="1"/>
              <a:t>فى</a:t>
            </a:r>
            <a:r>
              <a:rPr lang="ar-IQ" b="1" dirty="0"/>
              <a:t> هذه الحالة لا تعالج فوراً بالأدوية لأنه عند انقطاع </a:t>
            </a:r>
            <a:r>
              <a:rPr lang="ar-IQ" b="1" dirty="0" smtClean="0"/>
              <a:t>هذه الأدوية </a:t>
            </a:r>
            <a:r>
              <a:rPr lang="ar-IQ" b="1" dirty="0"/>
              <a:t>تعود القرحة من جديد نظرا لتواجد الجرثومة بالجسم .</a:t>
            </a:r>
          </a:p>
          <a:p>
            <a:pPr marL="0" indent="0" algn="just">
              <a:buNone/>
            </a:pPr>
            <a:r>
              <a:rPr lang="ar-IQ" b="1" dirty="0"/>
              <a:t>•وأظهرت الأبحاث التي أجريت في الولايات المتحدة أن واحد من </a:t>
            </a:r>
            <a:r>
              <a:rPr lang="ar-IQ" b="1" dirty="0" smtClean="0"/>
              <a:t>كل ستة </a:t>
            </a:r>
            <a:r>
              <a:rPr lang="ar-IQ" b="1" dirty="0"/>
              <a:t>مرضى العدوى قد تتطور عندهم إلى قرحة </a:t>
            </a:r>
            <a:r>
              <a:rPr lang="ar-IQ" b="1" dirty="0" err="1"/>
              <a:t>الإثنى</a:t>
            </a:r>
            <a:r>
              <a:rPr lang="ar-IQ" b="1" dirty="0"/>
              <a:t> عشر </a:t>
            </a:r>
            <a:r>
              <a:rPr lang="ar-IQ" b="1" dirty="0" smtClean="0"/>
              <a:t>أو </a:t>
            </a:r>
            <a:r>
              <a:rPr lang="ar-IQ" b="1" dirty="0" err="1" smtClean="0"/>
              <a:t>المعده</a:t>
            </a:r>
            <a:r>
              <a:rPr lang="ar-IQ" b="1" dirty="0" smtClean="0"/>
              <a:t> .</a:t>
            </a:r>
            <a:endParaRPr lang="ar-IQ" b="1" dirty="0"/>
          </a:p>
        </p:txBody>
      </p:sp>
    </p:spTree>
    <p:extLst>
      <p:ext uri="{BB962C8B-B14F-4D97-AF65-F5344CB8AC3E}">
        <p14:creationId xmlns:p14="http://schemas.microsoft.com/office/powerpoint/2010/main" val="10328850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pPr marL="0" indent="0" algn="just">
              <a:lnSpc>
                <a:spcPct val="150000"/>
              </a:lnSpc>
              <a:buNone/>
            </a:pPr>
            <a:r>
              <a:rPr lang="ar-IQ" dirty="0"/>
              <a:t>•أيضا ترتبط جرثومة المعدة مع سرطان المعدة ونوع نادر من </a:t>
            </a:r>
            <a:r>
              <a:rPr lang="ar-IQ" dirty="0" smtClean="0"/>
              <a:t>الورم الليمفاوي </a:t>
            </a:r>
            <a:r>
              <a:rPr lang="ar-IQ" dirty="0"/>
              <a:t>في المعدة.</a:t>
            </a:r>
          </a:p>
          <a:p>
            <a:pPr marL="0" indent="0" algn="just">
              <a:lnSpc>
                <a:spcPct val="150000"/>
              </a:lnSpc>
              <a:buNone/>
            </a:pPr>
            <a:r>
              <a:rPr lang="ar-IQ" dirty="0"/>
              <a:t>•بالإضافة إلى ذلك؛ أظهرت العديد من الأوراق البحثية الأخيرة </a:t>
            </a:r>
            <a:r>
              <a:rPr lang="ar-IQ" dirty="0" smtClean="0"/>
              <a:t>وجود صلة </a:t>
            </a:r>
            <a:r>
              <a:rPr lang="ar-IQ" dirty="0"/>
              <a:t>بين مرض السكري والالتهابات وارتفاع مستويات </a:t>
            </a:r>
            <a:r>
              <a:rPr lang="ar-IQ" dirty="0" smtClean="0"/>
              <a:t>الهيموجلوبين السكري والإصابة </a:t>
            </a:r>
            <a:r>
              <a:rPr lang="ar-IQ" dirty="0"/>
              <a:t>بهذه الجرثومة.</a:t>
            </a:r>
          </a:p>
          <a:p>
            <a:pPr marL="0" indent="0">
              <a:buNone/>
            </a:pPr>
            <a:endParaRPr lang="ar-IQ" dirty="0"/>
          </a:p>
        </p:txBody>
      </p:sp>
    </p:spTree>
    <p:extLst>
      <p:ext uri="{BB962C8B-B14F-4D97-AF65-F5344CB8AC3E}">
        <p14:creationId xmlns:p14="http://schemas.microsoft.com/office/powerpoint/2010/main" val="287790129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82</TotalTime>
  <Words>1103</Words>
  <Application>Microsoft Office PowerPoint</Application>
  <PresentationFormat>عرض على الشاشة (3:4)‏</PresentationFormat>
  <Paragraphs>77</Paragraphs>
  <Slides>19</Slides>
  <Notes>0</Notes>
  <HiddenSlides>0</HiddenSlides>
  <MMClips>0</MMClips>
  <ScaleCrop>false</ScaleCrop>
  <HeadingPairs>
    <vt:vector size="4" baseType="variant">
      <vt:variant>
        <vt:lpstr>نسق</vt:lpstr>
      </vt:variant>
      <vt:variant>
        <vt:i4>1</vt:i4>
      </vt:variant>
      <vt:variant>
        <vt:lpstr>عناوين الشرائح</vt:lpstr>
      </vt:variant>
      <vt:variant>
        <vt:i4>19</vt:i4>
      </vt:variant>
    </vt:vector>
  </HeadingPairs>
  <TitlesOfParts>
    <vt:vector size="20" baseType="lpstr">
      <vt:lpstr>تدفق</vt:lpstr>
      <vt:lpstr>جرثومة المعدة Helicobacter Pylori</vt:lpstr>
      <vt:lpstr>مقدمة</vt:lpstr>
      <vt:lpstr>عرض تقديمي في PowerPoint</vt:lpstr>
      <vt:lpstr>ماهي جرثومه المعدة ؟</vt:lpstr>
      <vt:lpstr>كم نسبه أنتشارها؟..</vt:lpstr>
      <vt:lpstr>ماهي أسباب وطرق الإصابة بها؟..</vt:lpstr>
      <vt:lpstr>عرض تقديمي في PowerPoint</vt:lpstr>
      <vt:lpstr>ماذا يحدث بعد الإصابة ببكتيريا جرثومة المعدة ؟</vt:lpstr>
      <vt:lpstr>عرض تقديمي في PowerPoint</vt:lpstr>
      <vt:lpstr>ماهي أعراض وعلامات جرثومه المعدة ؟..</vt:lpstr>
      <vt:lpstr>عرض تقديمي في PowerPoint</vt:lpstr>
      <vt:lpstr>           وقد تتضمن الأعراض الأحرى</vt:lpstr>
      <vt:lpstr>كيف يتم تشخيص جرثومةالمعدة؟..</vt:lpstr>
      <vt:lpstr>عرض تقديمي في PowerPoint</vt:lpstr>
      <vt:lpstr>الوقاية من جرثومة المعدة</vt:lpstr>
      <vt:lpstr>عرض تقديمي في PowerPoint</vt:lpstr>
      <vt:lpstr>الأدوية المستخدمة في علاج جرثومة المعدة </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جرثومة المعدة Helicobacter Pylori</dc:title>
  <dc:creator>شب</dc:creator>
  <cp:lastModifiedBy>شب</cp:lastModifiedBy>
  <cp:revision>9</cp:revision>
  <dcterms:created xsi:type="dcterms:W3CDTF">2008-09-07T03:06:49Z</dcterms:created>
  <dcterms:modified xsi:type="dcterms:W3CDTF">2008-11-24T06:25:29Z</dcterms:modified>
</cp:coreProperties>
</file>